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2"/>
  </p:notesMasterIdLst>
  <p:sldIdLst>
    <p:sldId id="256" r:id="rId2"/>
    <p:sldId id="260" r:id="rId3"/>
    <p:sldId id="262" r:id="rId4"/>
    <p:sldId id="257" r:id="rId5"/>
    <p:sldId id="269" r:id="rId6"/>
    <p:sldId id="259" r:id="rId7"/>
    <p:sldId id="264" r:id="rId8"/>
    <p:sldId id="268" r:id="rId9"/>
    <p:sldId id="265" r:id="rId10"/>
    <p:sldId id="266" r:id="rId11"/>
  </p:sldIdLst>
  <p:sldSz cx="9144000" cy="6858000" type="screen4x3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10" d="100"/>
          <a:sy n="110" d="100"/>
        </p:scale>
        <p:origin x="1644" y="10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20DE7C6-91C2-4392-B7E5-5E68CF77595E}" type="datetimeFigureOut">
              <a:rPr lang="fr-FR" smtClean="0"/>
              <a:pPr/>
              <a:t>02/07/2018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/>
          </a:p>
        </p:txBody>
      </p:sp>
      <p:sp>
        <p:nvSpPr>
          <p:cNvPr id="5" name="Espace réservé des commentaires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83D14DC-172D-48A5-B922-D143980FAD8C}" type="slidenum">
              <a:rPr lang="fr-FR" smtClean="0"/>
              <a:pPr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73266852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Rectangle 10"/>
          <p:cNvSpPr>
            <a:spLocks noGrp="1" noChangeArrowheads="1"/>
          </p:cNvSpPr>
          <p:nvPr>
            <p:ph type="sldNum" sz="quarter"/>
          </p:nvPr>
        </p:nvSpPr>
        <p:spPr>
          <a:noFill/>
        </p:spPr>
        <p:txBody>
          <a:bodyPr/>
          <a:lstStyle/>
          <a:p>
            <a:pPr>
              <a:tabLst>
                <a:tab pos="0" algn="l"/>
                <a:tab pos="428625" algn="l"/>
                <a:tab pos="858838" algn="l"/>
                <a:tab pos="1289050" algn="l"/>
                <a:tab pos="1719263" algn="l"/>
                <a:tab pos="2149475" algn="l"/>
                <a:tab pos="2579688" algn="l"/>
                <a:tab pos="3009900" algn="l"/>
                <a:tab pos="3440113" algn="l"/>
                <a:tab pos="3870325" algn="l"/>
                <a:tab pos="4300538" algn="l"/>
                <a:tab pos="4730750" algn="l"/>
                <a:tab pos="5160963" algn="l"/>
                <a:tab pos="5591175" algn="l"/>
                <a:tab pos="6021388" algn="l"/>
                <a:tab pos="6451600" algn="l"/>
                <a:tab pos="6881813" algn="l"/>
                <a:tab pos="7312025" algn="l"/>
                <a:tab pos="7742238" algn="l"/>
                <a:tab pos="8172450" algn="l"/>
                <a:tab pos="8602663" algn="l"/>
              </a:tabLst>
            </a:pPr>
            <a:fld id="{479E52BC-88CD-4677-AA9C-66D084E15EE8}" type="slidenum">
              <a:rPr lang="en-GB" smtClean="0">
                <a:latin typeface="Times New Roman" pitchFamily="18" charset="0"/>
                <a:cs typeface="Lucida Sans Unicode" pitchFamily="34" charset="0"/>
              </a:rPr>
              <a:pPr>
                <a:tabLst>
                  <a:tab pos="0" algn="l"/>
                  <a:tab pos="428625" algn="l"/>
                  <a:tab pos="858838" algn="l"/>
                  <a:tab pos="1289050" algn="l"/>
                  <a:tab pos="1719263" algn="l"/>
                  <a:tab pos="2149475" algn="l"/>
                  <a:tab pos="2579688" algn="l"/>
                  <a:tab pos="3009900" algn="l"/>
                  <a:tab pos="3440113" algn="l"/>
                  <a:tab pos="3870325" algn="l"/>
                  <a:tab pos="4300538" algn="l"/>
                  <a:tab pos="4730750" algn="l"/>
                  <a:tab pos="5160963" algn="l"/>
                  <a:tab pos="5591175" algn="l"/>
                  <a:tab pos="6021388" algn="l"/>
                  <a:tab pos="6451600" algn="l"/>
                  <a:tab pos="6881813" algn="l"/>
                  <a:tab pos="7312025" algn="l"/>
                  <a:tab pos="7742238" algn="l"/>
                  <a:tab pos="8172450" algn="l"/>
                  <a:tab pos="8602663" algn="l"/>
                </a:tabLst>
              </a:pPr>
              <a:t>3</a:t>
            </a:fld>
            <a:endParaRPr lang="en-GB" smtClean="0">
              <a:latin typeface="Times New Roman" pitchFamily="18" charset="0"/>
              <a:cs typeface="Lucida Sans Unicode" pitchFamily="34" charset="0"/>
            </a:endParaRPr>
          </a:p>
        </p:txBody>
      </p:sp>
      <p:sp>
        <p:nvSpPr>
          <p:cNvPr id="28675" name="Text Box 1"/>
          <p:cNvSpPr txBox="1">
            <a:spLocks noChangeArrowheads="1"/>
          </p:cNvSpPr>
          <p:nvPr/>
        </p:nvSpPr>
        <p:spPr bwMode="auto">
          <a:xfrm>
            <a:off x="2240023" y="685316"/>
            <a:ext cx="2379058" cy="3428731"/>
          </a:xfrm>
          <a:prstGeom prst="rect">
            <a:avLst/>
          </a:prstGeom>
          <a:solidFill>
            <a:srgbClr val="FFFFFF"/>
          </a:solidFill>
          <a:ln w="9360">
            <a:solidFill>
              <a:srgbClr val="000000"/>
            </a:solidFill>
            <a:miter lim="800000"/>
            <a:headEnd/>
            <a:tailEnd/>
          </a:ln>
        </p:spPr>
        <p:txBody>
          <a:bodyPr wrap="none" lIns="87572" tIns="43786" rIns="87572" bIns="43786" anchor="ctr"/>
          <a:lstStyle/>
          <a:p>
            <a:pPr eaLnBrk="0" hangingPunct="0">
              <a:lnSpc>
                <a:spcPct val="90000"/>
              </a:lnSpc>
              <a:buClr>
                <a:srgbClr val="000000"/>
              </a:buClr>
              <a:buSzPct val="100000"/>
              <a:buFont typeface="Times New Roman" pitchFamily="18" charset="0"/>
              <a:buNone/>
            </a:pPr>
            <a:endParaRPr lang="fr-FR"/>
          </a:p>
        </p:txBody>
      </p:sp>
      <p:sp>
        <p:nvSpPr>
          <p:cNvPr id="28676" name="Rectangle 2"/>
          <p:cNvSpPr>
            <a:spLocks noGrp="1" noChangeArrowheads="1"/>
          </p:cNvSpPr>
          <p:nvPr>
            <p:ph type="body"/>
          </p:nvPr>
        </p:nvSpPr>
        <p:spPr>
          <a:xfrm>
            <a:off x="686352" y="4344640"/>
            <a:ext cx="5481986" cy="4107580"/>
          </a:xfrm>
          <a:noFill/>
          <a:ln/>
        </p:spPr>
        <p:txBody>
          <a:bodyPr wrap="none" anchor="ctr"/>
          <a:lstStyle/>
          <a:p>
            <a:endParaRPr lang="fr-FR" smtClean="0">
              <a:latin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1417560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smtClean="0"/>
              <a:t>Cliquez pour modifier le style des sous-titres du masque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7B0E5B-1880-4497-A3F9-4D974471B7BE}" type="datetimeFigureOut">
              <a:rPr lang="fr-FR" smtClean="0"/>
              <a:pPr/>
              <a:t>02/07/2018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601BE1-96A5-41AE-B10C-C7FD1017B05D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7B0E5B-1880-4497-A3F9-4D974471B7BE}" type="datetimeFigureOut">
              <a:rPr lang="fr-FR" smtClean="0"/>
              <a:pPr/>
              <a:t>02/07/2018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601BE1-96A5-41AE-B10C-C7FD1017B05D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7B0E5B-1880-4497-A3F9-4D974471B7BE}" type="datetimeFigureOut">
              <a:rPr lang="fr-FR" smtClean="0"/>
              <a:pPr/>
              <a:t>02/07/2018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601BE1-96A5-41AE-B10C-C7FD1017B05D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7B0E5B-1880-4497-A3F9-4D974471B7BE}" type="datetimeFigureOut">
              <a:rPr lang="fr-FR" smtClean="0"/>
              <a:pPr/>
              <a:t>02/07/2018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601BE1-96A5-41AE-B10C-C7FD1017B05D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7" name="Espace réservé de la date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7B0E5B-1880-4497-A3F9-4D974471B7BE}" type="datetimeFigureOut">
              <a:rPr lang="fr-FR" smtClean="0"/>
              <a:pPr/>
              <a:t>02/07/2018</a:t>
            </a:fld>
            <a:endParaRPr lang="fr-FR"/>
          </a:p>
        </p:txBody>
      </p:sp>
      <p:sp>
        <p:nvSpPr>
          <p:cNvPr id="8" name="Espace réservé du pied de page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601BE1-96A5-41AE-B10C-C7FD1017B05D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7B0E5B-1880-4497-A3F9-4D974471B7BE}" type="datetimeFigureOut">
              <a:rPr lang="fr-FR" smtClean="0"/>
              <a:pPr/>
              <a:t>02/07/2018</a:t>
            </a:fld>
            <a:endParaRPr lang="fr-FR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601BE1-96A5-41AE-B10C-C7FD1017B05D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7B0E5B-1880-4497-A3F9-4D974471B7BE}" type="datetimeFigureOut">
              <a:rPr lang="fr-FR" smtClean="0"/>
              <a:pPr/>
              <a:t>02/07/2018</a:t>
            </a:fld>
            <a:endParaRPr lang="fr-FR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601BE1-96A5-41AE-B10C-C7FD1017B05D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7B0E5B-1880-4497-A3F9-4D974471B7BE}" type="datetimeFigureOut">
              <a:rPr lang="fr-FR" smtClean="0"/>
              <a:pPr/>
              <a:t>02/07/2018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601BE1-96A5-41AE-B10C-C7FD1017B05D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7B0E5B-1880-4497-A3F9-4D974471B7BE}" type="datetimeFigureOut">
              <a:rPr lang="fr-FR" smtClean="0"/>
              <a:pPr/>
              <a:t>02/07/2018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601BE1-96A5-41AE-B10C-C7FD1017B05D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7B0E5B-1880-4497-A3F9-4D974471B7BE}" type="datetimeFigureOut">
              <a:rPr lang="fr-FR" smtClean="0"/>
              <a:pPr/>
              <a:t>02/07/2018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601BE1-96A5-41AE-B10C-C7FD1017B05D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7B0E5B-1880-4497-A3F9-4D974471B7BE}" type="datetimeFigureOut">
              <a:rPr lang="fr-FR" smtClean="0"/>
              <a:pPr/>
              <a:t>02/07/2018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601BE1-96A5-41AE-B10C-C7FD1017B05D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37B0E5B-1880-4497-A3F9-4D974471B7BE}" type="datetimeFigureOut">
              <a:rPr lang="fr-FR" smtClean="0"/>
              <a:pPr/>
              <a:t>02/07/2018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1601BE1-96A5-41AE-B10C-C7FD1017B05D}" type="slidenum">
              <a:rPr lang="fr-FR" smtClean="0"/>
              <a:pPr/>
              <a:t>‹N°›</a:t>
            </a:fld>
            <a:endParaRPr lang="fr-F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http://slhs.univ-fcomte.fr/pages/fr/menu195/plans-des-locaux-5979.html" TargetMode="External"/><Relationship Id="rId2" Type="http://schemas.openxmlformats.org/officeDocument/2006/relationships/hyperlink" Target="http://slhs.univ-fcomte.fr/" TargetMode="Externa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gif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755576" y="2852936"/>
            <a:ext cx="7772400" cy="1470025"/>
          </a:xfrm>
        </p:spPr>
        <p:txBody>
          <a:bodyPr/>
          <a:lstStyle/>
          <a:p>
            <a:r>
              <a:rPr lang="fr-FR" dirty="0" smtClean="0"/>
              <a:t>Bienvenue</a:t>
            </a:r>
            <a:endParaRPr lang="fr-FR" dirty="0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547664" y="4293096"/>
            <a:ext cx="6400800" cy="1752600"/>
          </a:xfrm>
        </p:spPr>
        <p:txBody>
          <a:bodyPr/>
          <a:lstStyle/>
          <a:p>
            <a:r>
              <a:rPr lang="fr-FR" dirty="0" smtClean="0"/>
              <a:t>à la Fac des Lettres</a:t>
            </a:r>
          </a:p>
          <a:p>
            <a:pPr algn="l"/>
            <a:r>
              <a:rPr lang="fr-FR" sz="2400" dirty="0" smtClean="0"/>
              <a:t>UFR SLHS = </a:t>
            </a:r>
            <a:r>
              <a:rPr lang="fr-FR" sz="2400" b="1" dirty="0" smtClean="0"/>
              <a:t>U</a:t>
            </a:r>
            <a:r>
              <a:rPr lang="fr-FR" sz="2400" dirty="0" smtClean="0"/>
              <a:t>nité de </a:t>
            </a:r>
            <a:r>
              <a:rPr lang="fr-FR" sz="2400" b="1" dirty="0" smtClean="0"/>
              <a:t>F</a:t>
            </a:r>
            <a:r>
              <a:rPr lang="fr-FR" sz="2400" dirty="0" smtClean="0"/>
              <a:t>ormation et de </a:t>
            </a:r>
            <a:r>
              <a:rPr lang="fr-FR" sz="2400" b="1" dirty="0" smtClean="0"/>
              <a:t>R</a:t>
            </a:r>
            <a:r>
              <a:rPr lang="fr-FR" sz="2400" dirty="0" smtClean="0"/>
              <a:t>echerche – </a:t>
            </a:r>
            <a:r>
              <a:rPr lang="fr-FR" sz="2400" b="1" dirty="0" smtClean="0"/>
              <a:t>S</a:t>
            </a:r>
            <a:r>
              <a:rPr lang="fr-FR" sz="2400" dirty="0" smtClean="0"/>
              <a:t>ciences du </a:t>
            </a:r>
            <a:r>
              <a:rPr lang="fr-FR" sz="2400" b="1" dirty="0" smtClean="0"/>
              <a:t>L</a:t>
            </a:r>
            <a:r>
              <a:rPr lang="fr-FR" sz="2400" dirty="0" smtClean="0"/>
              <a:t>angage, de l’</a:t>
            </a:r>
            <a:r>
              <a:rPr lang="fr-FR" sz="2400" b="1" dirty="0" smtClean="0"/>
              <a:t>H</a:t>
            </a:r>
            <a:r>
              <a:rPr lang="fr-FR" sz="2400" dirty="0" smtClean="0"/>
              <a:t>omme et de la </a:t>
            </a:r>
            <a:r>
              <a:rPr lang="fr-FR" sz="2400" b="1" dirty="0" smtClean="0"/>
              <a:t>S</a:t>
            </a:r>
            <a:r>
              <a:rPr lang="fr-FR" sz="2400" dirty="0" smtClean="0"/>
              <a:t>ociété</a:t>
            </a:r>
            <a:endParaRPr lang="fr-FR" sz="2400" dirty="0"/>
          </a:p>
        </p:txBody>
      </p:sp>
      <p:pic>
        <p:nvPicPr>
          <p:cNvPr id="8" name="Image 7" descr="Logo-Pôle-des-Relations-Internationales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116632"/>
            <a:ext cx="3131820" cy="3131820"/>
          </a:xfrm>
          <a:prstGeom prst="rect">
            <a:avLst/>
          </a:prstGeom>
        </p:spPr>
      </p:pic>
      <p:pic>
        <p:nvPicPr>
          <p:cNvPr id="10" name="Image 9" descr="picto SLHS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6660232" y="332656"/>
            <a:ext cx="2162843" cy="2572524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UFR SLHS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r-FR" dirty="0" smtClean="0">
                <a:hlinkClick r:id="rId2"/>
              </a:rPr>
              <a:t>http://slhs.univ-fcomte.fr/</a:t>
            </a:r>
            <a:r>
              <a:rPr lang="fr-FR" dirty="0" smtClean="0"/>
              <a:t> </a:t>
            </a:r>
          </a:p>
          <a:p>
            <a:r>
              <a:rPr lang="fr-FR" dirty="0" smtClean="0"/>
              <a:t>au centre ville, sur deux sites : </a:t>
            </a:r>
            <a:r>
              <a:rPr lang="fr-FR" dirty="0" err="1" smtClean="0"/>
              <a:t>Mégevand</a:t>
            </a:r>
            <a:r>
              <a:rPr lang="fr-FR" dirty="0" smtClean="0"/>
              <a:t> et Arsenal </a:t>
            </a:r>
          </a:p>
          <a:p>
            <a:pPr>
              <a:buNone/>
            </a:pPr>
            <a:r>
              <a:rPr lang="fr-FR" sz="2000" dirty="0" smtClean="0">
                <a:hlinkClick r:id="rId3"/>
              </a:rPr>
              <a:t>http://slhs.univ-fcomte.fr/pages/fr/menu195/plans-des-locaux-5979.html</a:t>
            </a:r>
            <a:endParaRPr lang="fr-FR" sz="2000" dirty="0" smtClean="0"/>
          </a:p>
          <a:p>
            <a:pPr>
              <a:buNone/>
            </a:pPr>
            <a:r>
              <a:rPr lang="fr-FR" dirty="0"/>
              <a:t>	</a:t>
            </a:r>
            <a:endParaRPr lang="fr-FR" dirty="0" smtClean="0"/>
          </a:p>
          <a:p>
            <a:endParaRPr lang="fr-FR" dirty="0" smtClean="0"/>
          </a:p>
          <a:p>
            <a:endParaRPr lang="fr-FR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486400" y="4343400"/>
            <a:ext cx="2952750" cy="1765300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</p:pic>
      <p:sp>
        <p:nvSpPr>
          <p:cNvPr id="8" name="Rectangle 2"/>
          <p:cNvSpPr txBox="1">
            <a:spLocks noChangeArrowheads="1"/>
          </p:cNvSpPr>
          <p:nvPr/>
        </p:nvSpPr>
        <p:spPr bwMode="auto">
          <a:xfrm>
            <a:off x="542925" y="1419225"/>
            <a:ext cx="7896225" cy="5848350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0000" tIns="46800" rIns="90000" bIns="46800"/>
          <a:lstStyle/>
          <a:p>
            <a:pPr marL="339725" indent="-336550" eaLnBrk="0" hangingPunct="0">
              <a:spcBef>
                <a:spcPts val="600"/>
              </a:spcBef>
              <a:buSzPct val="100000"/>
              <a:tabLst>
                <a:tab pos="339725" algn="l"/>
                <a:tab pos="444500" algn="l"/>
                <a:tab pos="893763" algn="l"/>
                <a:tab pos="1343025" algn="l"/>
                <a:tab pos="1792288" algn="l"/>
                <a:tab pos="2241550" algn="l"/>
                <a:tab pos="2690813" algn="l"/>
                <a:tab pos="3140075" algn="l"/>
                <a:tab pos="3589338" algn="l"/>
                <a:tab pos="4038600" algn="l"/>
                <a:tab pos="4487863" algn="l"/>
                <a:tab pos="4937125" algn="l"/>
                <a:tab pos="5386388" algn="l"/>
                <a:tab pos="5835650" algn="l"/>
                <a:tab pos="6284913" algn="l"/>
                <a:tab pos="6734175" algn="l"/>
                <a:tab pos="7183438" algn="l"/>
                <a:tab pos="7632700" algn="l"/>
                <a:tab pos="8081963" algn="l"/>
                <a:tab pos="8531225" algn="l"/>
                <a:tab pos="8980488" algn="l"/>
              </a:tabLst>
              <a:defRPr/>
            </a:pPr>
            <a:r>
              <a:rPr lang="en-GB" sz="2800" b="1" kern="0" dirty="0" err="1" smtClean="0">
                <a:solidFill>
                  <a:srgbClr val="000000"/>
                </a:solidFill>
              </a:rPr>
              <a:t>Domaines</a:t>
            </a:r>
            <a:r>
              <a:rPr lang="en-GB" sz="2800" b="1" kern="0" dirty="0" smtClean="0">
                <a:solidFill>
                  <a:srgbClr val="000000"/>
                </a:solidFill>
              </a:rPr>
              <a:t> et </a:t>
            </a:r>
            <a:r>
              <a:rPr lang="en-GB" sz="2800" b="1" kern="0" dirty="0" err="1" smtClean="0">
                <a:solidFill>
                  <a:srgbClr val="000000"/>
                </a:solidFill>
              </a:rPr>
              <a:t>spécialités</a:t>
            </a:r>
            <a:endParaRPr lang="en-GB" kern="0" dirty="0">
              <a:solidFill>
                <a:srgbClr val="000000"/>
              </a:solidFill>
              <a:cs typeface="+mn-cs"/>
            </a:endParaRPr>
          </a:p>
          <a:p>
            <a:pPr marL="339725" indent="-336550" eaLnBrk="0" hangingPunct="0">
              <a:buClr>
                <a:srgbClr val="000000"/>
              </a:buClr>
              <a:buSzPct val="100000"/>
              <a:buFont typeface="Times New Roman" pitchFamily="18" charset="0"/>
              <a:buChar char="•"/>
              <a:tabLst>
                <a:tab pos="339725" algn="l"/>
                <a:tab pos="444500" algn="l"/>
                <a:tab pos="893763" algn="l"/>
                <a:tab pos="1343025" algn="l"/>
                <a:tab pos="1792288" algn="l"/>
                <a:tab pos="2241550" algn="l"/>
                <a:tab pos="2690813" algn="l"/>
                <a:tab pos="3140075" algn="l"/>
                <a:tab pos="3589338" algn="l"/>
                <a:tab pos="4038600" algn="l"/>
                <a:tab pos="4487863" algn="l"/>
                <a:tab pos="4937125" algn="l"/>
                <a:tab pos="5386388" algn="l"/>
                <a:tab pos="5835650" algn="l"/>
                <a:tab pos="6284913" algn="l"/>
                <a:tab pos="6734175" algn="l"/>
                <a:tab pos="7183438" algn="l"/>
                <a:tab pos="7632700" algn="l"/>
                <a:tab pos="8081963" algn="l"/>
                <a:tab pos="8531225" algn="l"/>
                <a:tab pos="8980488" algn="l"/>
              </a:tabLst>
              <a:defRPr/>
            </a:pPr>
            <a:r>
              <a:rPr lang="en-GB" kern="0" dirty="0">
                <a:solidFill>
                  <a:srgbClr val="000000"/>
                </a:solidFill>
                <a:ea typeface="Arial Unicode MS" pitchFamily="34" charset="-128"/>
                <a:cs typeface="Arial Unicode MS" pitchFamily="34" charset="-128"/>
              </a:rPr>
              <a:t>Arts</a:t>
            </a:r>
          </a:p>
          <a:p>
            <a:pPr marL="339725" indent="-336550" eaLnBrk="0" hangingPunct="0">
              <a:buSzPct val="100000"/>
              <a:tabLst>
                <a:tab pos="339725" algn="l"/>
                <a:tab pos="444500" algn="l"/>
                <a:tab pos="893763" algn="l"/>
                <a:tab pos="1343025" algn="l"/>
                <a:tab pos="1792288" algn="l"/>
                <a:tab pos="2241550" algn="l"/>
                <a:tab pos="2690813" algn="l"/>
                <a:tab pos="3140075" algn="l"/>
                <a:tab pos="3589338" algn="l"/>
                <a:tab pos="4038600" algn="l"/>
                <a:tab pos="4487863" algn="l"/>
                <a:tab pos="4937125" algn="l"/>
                <a:tab pos="5386388" algn="l"/>
                <a:tab pos="5835650" algn="l"/>
                <a:tab pos="6284913" algn="l"/>
                <a:tab pos="6734175" algn="l"/>
                <a:tab pos="7183438" algn="l"/>
                <a:tab pos="7632700" algn="l"/>
                <a:tab pos="8081963" algn="l"/>
                <a:tab pos="8531225" algn="l"/>
                <a:tab pos="8980488" algn="l"/>
              </a:tabLst>
              <a:defRPr/>
            </a:pPr>
            <a:r>
              <a:rPr lang="en-GB" sz="1600" kern="0" dirty="0">
                <a:solidFill>
                  <a:srgbClr val="000000"/>
                </a:solidFill>
                <a:ea typeface="Arial Unicode MS" pitchFamily="34" charset="-128"/>
                <a:cs typeface="Arial Unicode MS" pitchFamily="34" charset="-128"/>
              </a:rPr>
              <a:t>	- Arts du spectacle </a:t>
            </a:r>
          </a:p>
          <a:p>
            <a:pPr marL="339725" indent="-336550" eaLnBrk="0" hangingPunct="0">
              <a:buSzPct val="100000"/>
              <a:tabLst>
                <a:tab pos="339725" algn="l"/>
                <a:tab pos="444500" algn="l"/>
                <a:tab pos="893763" algn="l"/>
                <a:tab pos="1343025" algn="l"/>
                <a:tab pos="1792288" algn="l"/>
                <a:tab pos="2241550" algn="l"/>
                <a:tab pos="2690813" algn="l"/>
                <a:tab pos="3140075" algn="l"/>
                <a:tab pos="3589338" algn="l"/>
                <a:tab pos="4038600" algn="l"/>
                <a:tab pos="4487863" algn="l"/>
                <a:tab pos="4937125" algn="l"/>
                <a:tab pos="5386388" algn="l"/>
                <a:tab pos="5835650" algn="l"/>
                <a:tab pos="6284913" algn="l"/>
                <a:tab pos="6734175" algn="l"/>
                <a:tab pos="7183438" algn="l"/>
                <a:tab pos="7632700" algn="l"/>
                <a:tab pos="8081963" algn="l"/>
                <a:tab pos="8531225" algn="l"/>
                <a:tab pos="8980488" algn="l"/>
              </a:tabLst>
              <a:defRPr/>
            </a:pPr>
            <a:r>
              <a:rPr lang="en-GB" sz="1600" kern="0" dirty="0">
                <a:solidFill>
                  <a:srgbClr val="000000"/>
                </a:solidFill>
                <a:ea typeface="Arial Unicode MS" pitchFamily="34" charset="-128"/>
                <a:cs typeface="Arial Unicode MS" pitchFamily="34" charset="-128"/>
              </a:rPr>
              <a:t>	- </a:t>
            </a:r>
            <a:r>
              <a:rPr lang="en-GB" sz="1600" kern="0" dirty="0" err="1">
                <a:solidFill>
                  <a:srgbClr val="000000"/>
                </a:solidFill>
                <a:ea typeface="Arial Unicode MS" pitchFamily="34" charset="-128"/>
                <a:cs typeface="Arial Unicode MS" pitchFamily="34" charset="-128"/>
              </a:rPr>
              <a:t>Musicologie</a:t>
            </a:r>
            <a:r>
              <a:rPr lang="en-GB" sz="1600" kern="0" dirty="0">
                <a:solidFill>
                  <a:srgbClr val="000000"/>
                </a:solidFill>
                <a:ea typeface="Arial Unicode MS" pitchFamily="34" charset="-128"/>
                <a:cs typeface="Arial Unicode MS" pitchFamily="34" charset="-128"/>
              </a:rPr>
              <a:t> </a:t>
            </a:r>
          </a:p>
          <a:p>
            <a:pPr marL="339725" indent="-336550" eaLnBrk="0" hangingPunct="0">
              <a:buSzPct val="100000"/>
              <a:tabLst>
                <a:tab pos="339725" algn="l"/>
                <a:tab pos="444500" algn="l"/>
                <a:tab pos="893763" algn="l"/>
                <a:tab pos="1343025" algn="l"/>
                <a:tab pos="1792288" algn="l"/>
                <a:tab pos="2241550" algn="l"/>
                <a:tab pos="2690813" algn="l"/>
                <a:tab pos="3140075" algn="l"/>
                <a:tab pos="3589338" algn="l"/>
                <a:tab pos="4038600" algn="l"/>
                <a:tab pos="4487863" algn="l"/>
                <a:tab pos="4937125" algn="l"/>
                <a:tab pos="5386388" algn="l"/>
                <a:tab pos="5835650" algn="l"/>
                <a:tab pos="6284913" algn="l"/>
                <a:tab pos="6734175" algn="l"/>
                <a:tab pos="7183438" algn="l"/>
                <a:tab pos="7632700" algn="l"/>
                <a:tab pos="8081963" algn="l"/>
                <a:tab pos="8531225" algn="l"/>
                <a:tab pos="8980488" algn="l"/>
              </a:tabLst>
              <a:defRPr/>
            </a:pPr>
            <a:endParaRPr lang="en-GB" sz="800" kern="0" dirty="0">
              <a:solidFill>
                <a:srgbClr val="000000"/>
              </a:solidFill>
              <a:cs typeface="+mn-cs"/>
            </a:endParaRPr>
          </a:p>
          <a:p>
            <a:pPr marL="339725" indent="-336550" eaLnBrk="0" hangingPunct="0">
              <a:buClr>
                <a:srgbClr val="000000"/>
              </a:buClr>
              <a:buSzPct val="100000"/>
              <a:buFont typeface="Times New Roman" pitchFamily="18" charset="0"/>
              <a:buChar char="•"/>
              <a:tabLst>
                <a:tab pos="339725" algn="l"/>
                <a:tab pos="444500" algn="l"/>
                <a:tab pos="893763" algn="l"/>
                <a:tab pos="1343025" algn="l"/>
                <a:tab pos="1792288" algn="l"/>
                <a:tab pos="2241550" algn="l"/>
                <a:tab pos="2690813" algn="l"/>
                <a:tab pos="3140075" algn="l"/>
                <a:tab pos="3589338" algn="l"/>
                <a:tab pos="4038600" algn="l"/>
                <a:tab pos="4487863" algn="l"/>
                <a:tab pos="4937125" algn="l"/>
                <a:tab pos="5386388" algn="l"/>
                <a:tab pos="5835650" algn="l"/>
                <a:tab pos="6284913" algn="l"/>
                <a:tab pos="6734175" algn="l"/>
                <a:tab pos="7183438" algn="l"/>
                <a:tab pos="7632700" algn="l"/>
                <a:tab pos="8081963" algn="l"/>
                <a:tab pos="8531225" algn="l"/>
                <a:tab pos="8980488" algn="l"/>
              </a:tabLst>
              <a:defRPr/>
            </a:pPr>
            <a:r>
              <a:rPr lang="en-GB" kern="0" dirty="0" err="1">
                <a:solidFill>
                  <a:srgbClr val="000000"/>
                </a:solidFill>
                <a:ea typeface="Arial Unicode MS" pitchFamily="34" charset="-128"/>
                <a:cs typeface="Arial Unicode MS" pitchFamily="34" charset="-128"/>
              </a:rPr>
              <a:t>Lettres</a:t>
            </a:r>
            <a:r>
              <a:rPr lang="en-GB" kern="0" dirty="0">
                <a:solidFill>
                  <a:srgbClr val="000000"/>
                </a:solidFill>
                <a:ea typeface="Arial Unicode MS" pitchFamily="34" charset="-128"/>
                <a:cs typeface="Arial Unicode MS" pitchFamily="34" charset="-128"/>
              </a:rPr>
              <a:t> </a:t>
            </a:r>
          </a:p>
          <a:p>
            <a:pPr marL="339725" indent="-336550" eaLnBrk="0" hangingPunct="0">
              <a:buSzPct val="100000"/>
              <a:tabLst>
                <a:tab pos="339725" algn="l"/>
                <a:tab pos="444500" algn="l"/>
                <a:tab pos="893763" algn="l"/>
                <a:tab pos="1343025" algn="l"/>
                <a:tab pos="1792288" algn="l"/>
                <a:tab pos="2241550" algn="l"/>
                <a:tab pos="2690813" algn="l"/>
                <a:tab pos="3140075" algn="l"/>
                <a:tab pos="3589338" algn="l"/>
                <a:tab pos="4038600" algn="l"/>
                <a:tab pos="4487863" algn="l"/>
                <a:tab pos="4937125" algn="l"/>
                <a:tab pos="5386388" algn="l"/>
                <a:tab pos="5835650" algn="l"/>
                <a:tab pos="6284913" algn="l"/>
                <a:tab pos="6734175" algn="l"/>
                <a:tab pos="7183438" algn="l"/>
                <a:tab pos="7632700" algn="l"/>
                <a:tab pos="8081963" algn="l"/>
                <a:tab pos="8531225" algn="l"/>
                <a:tab pos="8980488" algn="l"/>
              </a:tabLst>
              <a:defRPr/>
            </a:pPr>
            <a:r>
              <a:rPr lang="en-GB" sz="1600" kern="0" dirty="0">
                <a:solidFill>
                  <a:srgbClr val="000000"/>
                </a:solidFill>
                <a:ea typeface="Arial Unicode MS" pitchFamily="34" charset="-128"/>
                <a:cs typeface="Arial Unicode MS" pitchFamily="34" charset="-128"/>
              </a:rPr>
              <a:t>		- </a:t>
            </a:r>
            <a:r>
              <a:rPr lang="en-GB" sz="1600" kern="0" dirty="0" err="1">
                <a:solidFill>
                  <a:srgbClr val="000000"/>
                </a:solidFill>
                <a:ea typeface="Arial Unicode MS" pitchFamily="34" charset="-128"/>
                <a:cs typeface="Arial Unicode MS" pitchFamily="34" charset="-128"/>
              </a:rPr>
              <a:t>Lettres</a:t>
            </a:r>
            <a:r>
              <a:rPr lang="en-GB" sz="1600" kern="0" dirty="0">
                <a:solidFill>
                  <a:srgbClr val="000000"/>
                </a:solidFill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GB" sz="1600" kern="0" dirty="0" err="1">
                <a:solidFill>
                  <a:srgbClr val="000000"/>
                </a:solidFill>
                <a:ea typeface="Arial Unicode MS" pitchFamily="34" charset="-128"/>
                <a:cs typeface="Arial Unicode MS" pitchFamily="34" charset="-128"/>
              </a:rPr>
              <a:t>classiques</a:t>
            </a:r>
            <a:r>
              <a:rPr lang="en-GB" sz="1600" kern="0" dirty="0">
                <a:solidFill>
                  <a:srgbClr val="000000"/>
                </a:solidFill>
                <a:ea typeface="Arial Unicode MS" pitchFamily="34" charset="-128"/>
                <a:cs typeface="Arial Unicode MS" pitchFamily="34" charset="-128"/>
              </a:rPr>
              <a:t> et </a:t>
            </a:r>
            <a:r>
              <a:rPr lang="en-GB" sz="1600" kern="0" dirty="0" err="1">
                <a:solidFill>
                  <a:srgbClr val="000000"/>
                </a:solidFill>
                <a:ea typeface="Arial Unicode MS" pitchFamily="34" charset="-128"/>
                <a:cs typeface="Arial Unicode MS" pitchFamily="34" charset="-128"/>
              </a:rPr>
              <a:t>modernes</a:t>
            </a:r>
            <a:endParaRPr lang="en-GB" sz="1600" kern="0" dirty="0">
              <a:solidFill>
                <a:srgbClr val="000000"/>
              </a:solidFill>
              <a:ea typeface="Arial Unicode MS" pitchFamily="34" charset="-128"/>
              <a:cs typeface="Arial Unicode MS" pitchFamily="34" charset="-128"/>
            </a:endParaRPr>
          </a:p>
          <a:p>
            <a:pPr marL="339725" indent="-336550" eaLnBrk="0" hangingPunct="0">
              <a:buSzPct val="100000"/>
              <a:tabLst>
                <a:tab pos="339725" algn="l"/>
                <a:tab pos="444500" algn="l"/>
                <a:tab pos="893763" algn="l"/>
                <a:tab pos="1343025" algn="l"/>
                <a:tab pos="1792288" algn="l"/>
                <a:tab pos="2241550" algn="l"/>
                <a:tab pos="2690813" algn="l"/>
                <a:tab pos="3140075" algn="l"/>
                <a:tab pos="3589338" algn="l"/>
                <a:tab pos="4038600" algn="l"/>
                <a:tab pos="4487863" algn="l"/>
                <a:tab pos="4937125" algn="l"/>
                <a:tab pos="5386388" algn="l"/>
                <a:tab pos="5835650" algn="l"/>
                <a:tab pos="6284913" algn="l"/>
                <a:tab pos="6734175" algn="l"/>
                <a:tab pos="7183438" algn="l"/>
                <a:tab pos="7632700" algn="l"/>
                <a:tab pos="8081963" algn="l"/>
                <a:tab pos="8531225" algn="l"/>
                <a:tab pos="8980488" algn="l"/>
              </a:tabLst>
              <a:defRPr/>
            </a:pPr>
            <a:r>
              <a:rPr lang="en-GB" sz="1600" kern="0" dirty="0">
                <a:solidFill>
                  <a:srgbClr val="000000"/>
                </a:solidFill>
                <a:ea typeface="Arial Unicode MS" pitchFamily="34" charset="-128"/>
                <a:cs typeface="Arial Unicode MS" pitchFamily="34" charset="-128"/>
              </a:rPr>
              <a:t>		- Sciences du </a:t>
            </a:r>
            <a:r>
              <a:rPr lang="en-GB" sz="1600" kern="0" dirty="0" err="1">
                <a:solidFill>
                  <a:srgbClr val="000000"/>
                </a:solidFill>
                <a:ea typeface="Arial Unicode MS" pitchFamily="34" charset="-128"/>
                <a:cs typeface="Arial Unicode MS" pitchFamily="34" charset="-128"/>
              </a:rPr>
              <a:t>langage</a:t>
            </a:r>
            <a:r>
              <a:rPr lang="en-GB" sz="1600" kern="0" dirty="0">
                <a:solidFill>
                  <a:srgbClr val="000000"/>
                </a:solidFill>
                <a:ea typeface="Arial Unicode MS" pitchFamily="34" charset="-128"/>
                <a:cs typeface="Arial Unicode MS" pitchFamily="34" charset="-128"/>
              </a:rPr>
              <a:t>, de </a:t>
            </a:r>
            <a:r>
              <a:rPr lang="en-GB" sz="1600" kern="0" dirty="0" err="1">
                <a:solidFill>
                  <a:srgbClr val="000000"/>
                </a:solidFill>
                <a:ea typeface="Arial Unicode MS" pitchFamily="34" charset="-128"/>
                <a:cs typeface="Arial Unicode MS" pitchFamily="34" charset="-128"/>
              </a:rPr>
              <a:t>l'information</a:t>
            </a:r>
            <a:r>
              <a:rPr lang="en-GB" sz="1600" kern="0" dirty="0">
                <a:solidFill>
                  <a:srgbClr val="000000"/>
                </a:solidFill>
                <a:ea typeface="Arial Unicode MS" pitchFamily="34" charset="-128"/>
                <a:cs typeface="Arial Unicode MS" pitchFamily="34" charset="-128"/>
              </a:rPr>
              <a:t> et de la communication </a:t>
            </a:r>
          </a:p>
          <a:p>
            <a:pPr marL="339725" indent="-336550" eaLnBrk="0" hangingPunct="0">
              <a:buClr>
                <a:srgbClr val="000000"/>
              </a:buClr>
              <a:buSzPct val="100000"/>
              <a:buFont typeface="Times New Roman" pitchFamily="18" charset="0"/>
              <a:buChar char="•"/>
              <a:tabLst>
                <a:tab pos="339725" algn="l"/>
                <a:tab pos="444500" algn="l"/>
                <a:tab pos="893763" algn="l"/>
                <a:tab pos="1343025" algn="l"/>
                <a:tab pos="1792288" algn="l"/>
                <a:tab pos="2241550" algn="l"/>
                <a:tab pos="2690813" algn="l"/>
                <a:tab pos="3140075" algn="l"/>
                <a:tab pos="3589338" algn="l"/>
                <a:tab pos="4038600" algn="l"/>
                <a:tab pos="4487863" algn="l"/>
                <a:tab pos="4937125" algn="l"/>
                <a:tab pos="5386388" algn="l"/>
                <a:tab pos="5835650" algn="l"/>
                <a:tab pos="6284913" algn="l"/>
                <a:tab pos="6734175" algn="l"/>
                <a:tab pos="7183438" algn="l"/>
                <a:tab pos="7632700" algn="l"/>
                <a:tab pos="8081963" algn="l"/>
                <a:tab pos="8531225" algn="l"/>
                <a:tab pos="8980488" algn="l"/>
              </a:tabLst>
              <a:defRPr/>
            </a:pPr>
            <a:r>
              <a:rPr lang="en-GB" kern="0" dirty="0" err="1">
                <a:solidFill>
                  <a:srgbClr val="000000"/>
                </a:solidFill>
                <a:ea typeface="Arial Unicode MS" pitchFamily="34" charset="-128"/>
                <a:cs typeface="Arial Unicode MS" pitchFamily="34" charset="-128"/>
              </a:rPr>
              <a:t>Langues</a:t>
            </a:r>
            <a:endParaRPr lang="en-GB" kern="0" dirty="0">
              <a:solidFill>
                <a:srgbClr val="000000"/>
              </a:solidFill>
              <a:ea typeface="Arial Unicode MS" pitchFamily="34" charset="-128"/>
              <a:cs typeface="Arial Unicode MS" pitchFamily="34" charset="-128"/>
            </a:endParaRPr>
          </a:p>
          <a:p>
            <a:pPr marL="339725" indent="-336550" eaLnBrk="0" hangingPunct="0">
              <a:buSzPct val="100000"/>
              <a:tabLst>
                <a:tab pos="339725" algn="l"/>
                <a:tab pos="444500" algn="l"/>
                <a:tab pos="893763" algn="l"/>
                <a:tab pos="1343025" algn="l"/>
                <a:tab pos="1792288" algn="l"/>
                <a:tab pos="2241550" algn="l"/>
                <a:tab pos="2690813" algn="l"/>
                <a:tab pos="3140075" algn="l"/>
                <a:tab pos="3589338" algn="l"/>
                <a:tab pos="4038600" algn="l"/>
                <a:tab pos="4487863" algn="l"/>
                <a:tab pos="4937125" algn="l"/>
                <a:tab pos="5386388" algn="l"/>
                <a:tab pos="5835650" algn="l"/>
                <a:tab pos="6284913" algn="l"/>
                <a:tab pos="6734175" algn="l"/>
                <a:tab pos="7183438" algn="l"/>
                <a:tab pos="7632700" algn="l"/>
                <a:tab pos="8081963" algn="l"/>
                <a:tab pos="8531225" algn="l"/>
                <a:tab pos="8980488" algn="l"/>
              </a:tabLst>
              <a:defRPr/>
            </a:pPr>
            <a:r>
              <a:rPr lang="en-GB" sz="1600" kern="0" dirty="0">
                <a:solidFill>
                  <a:srgbClr val="000000"/>
                </a:solidFill>
                <a:ea typeface="Arial Unicode MS" pitchFamily="34" charset="-128"/>
                <a:cs typeface="Arial Unicode MS" pitchFamily="34" charset="-128"/>
              </a:rPr>
              <a:t>	- </a:t>
            </a:r>
            <a:r>
              <a:rPr lang="en-GB" sz="1600" kern="0" dirty="0" err="1">
                <a:solidFill>
                  <a:srgbClr val="000000"/>
                </a:solidFill>
                <a:ea typeface="Arial Unicode MS" pitchFamily="34" charset="-128"/>
                <a:cs typeface="Arial Unicode MS" pitchFamily="34" charset="-128"/>
              </a:rPr>
              <a:t>Langues</a:t>
            </a:r>
            <a:r>
              <a:rPr lang="en-GB" sz="1600" kern="0" dirty="0">
                <a:solidFill>
                  <a:srgbClr val="000000"/>
                </a:solidFill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GB" sz="1600" kern="0" dirty="0" err="1">
                <a:solidFill>
                  <a:srgbClr val="000000"/>
                </a:solidFill>
                <a:ea typeface="Arial Unicode MS" pitchFamily="34" charset="-128"/>
                <a:cs typeface="Arial Unicode MS" pitchFamily="34" charset="-128"/>
              </a:rPr>
              <a:t>étrangères</a:t>
            </a:r>
            <a:r>
              <a:rPr lang="en-GB" sz="1600" kern="0" dirty="0">
                <a:solidFill>
                  <a:srgbClr val="000000"/>
                </a:solidFill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GB" sz="1600" kern="0" dirty="0" err="1">
                <a:solidFill>
                  <a:srgbClr val="000000"/>
                </a:solidFill>
                <a:ea typeface="Arial Unicode MS" pitchFamily="34" charset="-128"/>
                <a:cs typeface="Arial Unicode MS" pitchFamily="34" charset="-128"/>
              </a:rPr>
              <a:t>appliquées</a:t>
            </a:r>
            <a:r>
              <a:rPr lang="en-GB" sz="1600" kern="0" dirty="0">
                <a:solidFill>
                  <a:srgbClr val="000000"/>
                </a:solidFill>
                <a:ea typeface="Arial Unicode MS" pitchFamily="34" charset="-128"/>
                <a:cs typeface="Arial Unicode MS" pitchFamily="34" charset="-128"/>
              </a:rPr>
              <a:t> ; </a:t>
            </a:r>
            <a:r>
              <a:rPr lang="en-GB" sz="1600" kern="0" dirty="0" err="1">
                <a:solidFill>
                  <a:srgbClr val="000000"/>
                </a:solidFill>
                <a:ea typeface="Arial Unicode MS" pitchFamily="34" charset="-128"/>
                <a:cs typeface="Arial Unicode MS" pitchFamily="34" charset="-128"/>
              </a:rPr>
              <a:t>spécialités</a:t>
            </a:r>
            <a:r>
              <a:rPr lang="en-GB" sz="1600" kern="0" dirty="0">
                <a:solidFill>
                  <a:srgbClr val="000000"/>
                </a:solidFill>
                <a:ea typeface="Arial Unicode MS" pitchFamily="34" charset="-128"/>
                <a:cs typeface="Arial Unicode MS" pitchFamily="34" charset="-128"/>
              </a:rPr>
              <a:t> : </a:t>
            </a:r>
            <a:r>
              <a:rPr lang="en-GB" sz="1600" kern="0" dirty="0" err="1">
                <a:solidFill>
                  <a:srgbClr val="000000"/>
                </a:solidFill>
                <a:ea typeface="Arial Unicode MS" pitchFamily="34" charset="-128"/>
                <a:cs typeface="Arial Unicode MS" pitchFamily="34" charset="-128"/>
              </a:rPr>
              <a:t>anglais</a:t>
            </a:r>
            <a:r>
              <a:rPr lang="en-GB" sz="1600" kern="0" dirty="0">
                <a:solidFill>
                  <a:srgbClr val="000000"/>
                </a:solidFill>
                <a:ea typeface="Arial Unicode MS" pitchFamily="34" charset="-128"/>
                <a:cs typeface="Arial Unicode MS" pitchFamily="34" charset="-128"/>
              </a:rPr>
              <a:t>, </a:t>
            </a:r>
            <a:r>
              <a:rPr lang="en-GB" sz="1600" kern="0" dirty="0" err="1">
                <a:solidFill>
                  <a:srgbClr val="000000"/>
                </a:solidFill>
                <a:ea typeface="Arial Unicode MS" pitchFamily="34" charset="-128"/>
                <a:cs typeface="Arial Unicode MS" pitchFamily="34" charset="-128"/>
              </a:rPr>
              <a:t>allemand</a:t>
            </a:r>
            <a:r>
              <a:rPr lang="en-GB" sz="1600" kern="0" dirty="0">
                <a:solidFill>
                  <a:srgbClr val="000000"/>
                </a:solidFill>
                <a:ea typeface="Arial Unicode MS" pitchFamily="34" charset="-128"/>
                <a:cs typeface="Arial Unicode MS" pitchFamily="34" charset="-128"/>
              </a:rPr>
              <a:t>, </a:t>
            </a:r>
            <a:r>
              <a:rPr lang="en-GB" sz="1600" kern="0" dirty="0" err="1">
                <a:solidFill>
                  <a:srgbClr val="000000"/>
                </a:solidFill>
                <a:ea typeface="Arial Unicode MS" pitchFamily="34" charset="-128"/>
                <a:cs typeface="Arial Unicode MS" pitchFamily="34" charset="-128"/>
              </a:rPr>
              <a:t>espagnol</a:t>
            </a:r>
            <a:r>
              <a:rPr lang="en-GB" sz="1600" kern="0" dirty="0">
                <a:solidFill>
                  <a:srgbClr val="000000"/>
                </a:solidFill>
                <a:ea typeface="Arial Unicode MS" pitchFamily="34" charset="-128"/>
                <a:cs typeface="Arial Unicode MS" pitchFamily="34" charset="-128"/>
              </a:rPr>
              <a:t>, </a:t>
            </a:r>
            <a:r>
              <a:rPr lang="en-GB" sz="1600" kern="0" dirty="0" err="1">
                <a:solidFill>
                  <a:srgbClr val="000000"/>
                </a:solidFill>
                <a:ea typeface="Arial Unicode MS" pitchFamily="34" charset="-128"/>
                <a:cs typeface="Arial Unicode MS" pitchFamily="34" charset="-128"/>
              </a:rPr>
              <a:t>italien</a:t>
            </a:r>
            <a:r>
              <a:rPr lang="en-GB" sz="1600" kern="0" dirty="0">
                <a:solidFill>
                  <a:srgbClr val="000000"/>
                </a:solidFill>
                <a:ea typeface="Arial Unicode MS" pitchFamily="34" charset="-128"/>
                <a:cs typeface="Arial Unicode MS" pitchFamily="34" charset="-128"/>
              </a:rPr>
              <a:t>, </a:t>
            </a:r>
            <a:r>
              <a:rPr lang="en-GB" sz="1600" kern="0" dirty="0" err="1">
                <a:solidFill>
                  <a:srgbClr val="000000"/>
                </a:solidFill>
                <a:ea typeface="Arial Unicode MS" pitchFamily="34" charset="-128"/>
                <a:cs typeface="Arial Unicode MS" pitchFamily="34" charset="-128"/>
              </a:rPr>
              <a:t>russe</a:t>
            </a:r>
            <a:r>
              <a:rPr lang="en-GB" sz="1600" kern="0" dirty="0">
                <a:solidFill>
                  <a:srgbClr val="000000"/>
                </a:solidFill>
                <a:ea typeface="Arial Unicode MS" pitchFamily="34" charset="-128"/>
                <a:cs typeface="Arial Unicode MS" pitchFamily="34" charset="-128"/>
              </a:rPr>
              <a:t> </a:t>
            </a:r>
          </a:p>
          <a:p>
            <a:pPr marL="339725" indent="-336550" eaLnBrk="0" hangingPunct="0">
              <a:buSzPct val="100000"/>
              <a:tabLst>
                <a:tab pos="339725" algn="l"/>
                <a:tab pos="444500" algn="l"/>
                <a:tab pos="893763" algn="l"/>
                <a:tab pos="1343025" algn="l"/>
                <a:tab pos="1792288" algn="l"/>
                <a:tab pos="2241550" algn="l"/>
                <a:tab pos="2690813" algn="l"/>
                <a:tab pos="3140075" algn="l"/>
                <a:tab pos="3589338" algn="l"/>
                <a:tab pos="4038600" algn="l"/>
                <a:tab pos="4487863" algn="l"/>
                <a:tab pos="4937125" algn="l"/>
                <a:tab pos="5386388" algn="l"/>
                <a:tab pos="5835650" algn="l"/>
                <a:tab pos="6284913" algn="l"/>
                <a:tab pos="6734175" algn="l"/>
                <a:tab pos="7183438" algn="l"/>
                <a:tab pos="7632700" algn="l"/>
                <a:tab pos="8081963" algn="l"/>
                <a:tab pos="8531225" algn="l"/>
                <a:tab pos="8980488" algn="l"/>
              </a:tabLst>
              <a:defRPr/>
            </a:pPr>
            <a:r>
              <a:rPr lang="en-GB" sz="1600" kern="0" dirty="0">
                <a:solidFill>
                  <a:srgbClr val="000000"/>
                </a:solidFill>
                <a:ea typeface="Arial Unicode MS" pitchFamily="34" charset="-128"/>
                <a:cs typeface="Arial Unicode MS" pitchFamily="34" charset="-128"/>
              </a:rPr>
              <a:t>	- </a:t>
            </a:r>
            <a:r>
              <a:rPr lang="en-GB" sz="1600" kern="0" dirty="0" err="1">
                <a:solidFill>
                  <a:srgbClr val="000000"/>
                </a:solidFill>
                <a:ea typeface="Arial Unicode MS" pitchFamily="34" charset="-128"/>
                <a:cs typeface="Arial Unicode MS" pitchFamily="34" charset="-128"/>
              </a:rPr>
              <a:t>Langues</a:t>
            </a:r>
            <a:r>
              <a:rPr lang="en-GB" sz="1600" kern="0" dirty="0">
                <a:solidFill>
                  <a:srgbClr val="000000"/>
                </a:solidFill>
                <a:ea typeface="Arial Unicode MS" pitchFamily="34" charset="-128"/>
                <a:cs typeface="Arial Unicode MS" pitchFamily="34" charset="-128"/>
              </a:rPr>
              <a:t>, </a:t>
            </a:r>
            <a:r>
              <a:rPr lang="en-GB" sz="1600" kern="0" dirty="0" err="1">
                <a:solidFill>
                  <a:srgbClr val="000000"/>
                </a:solidFill>
                <a:ea typeface="Arial Unicode MS" pitchFamily="34" charset="-128"/>
                <a:cs typeface="Arial Unicode MS" pitchFamily="34" charset="-128"/>
              </a:rPr>
              <a:t>littératures</a:t>
            </a:r>
            <a:r>
              <a:rPr lang="en-GB" sz="1600" kern="0" dirty="0">
                <a:solidFill>
                  <a:srgbClr val="000000"/>
                </a:solidFill>
                <a:ea typeface="Arial Unicode MS" pitchFamily="34" charset="-128"/>
                <a:cs typeface="Arial Unicode MS" pitchFamily="34" charset="-128"/>
              </a:rPr>
              <a:t> et civilisations </a:t>
            </a:r>
            <a:r>
              <a:rPr lang="en-GB" sz="1600" kern="0" dirty="0" err="1">
                <a:solidFill>
                  <a:srgbClr val="000000"/>
                </a:solidFill>
                <a:ea typeface="Arial Unicode MS" pitchFamily="34" charset="-128"/>
                <a:cs typeface="Arial Unicode MS" pitchFamily="34" charset="-128"/>
              </a:rPr>
              <a:t>étrangères</a:t>
            </a:r>
            <a:r>
              <a:rPr lang="en-GB" sz="1600" kern="0" dirty="0">
                <a:solidFill>
                  <a:srgbClr val="000000"/>
                </a:solidFill>
                <a:ea typeface="Arial Unicode MS" pitchFamily="34" charset="-128"/>
                <a:cs typeface="Arial Unicode MS" pitchFamily="34" charset="-128"/>
              </a:rPr>
              <a:t> ; </a:t>
            </a:r>
            <a:r>
              <a:rPr lang="en-GB" sz="1600" kern="0" dirty="0" err="1">
                <a:solidFill>
                  <a:srgbClr val="000000"/>
                </a:solidFill>
                <a:ea typeface="Arial Unicode MS" pitchFamily="34" charset="-128"/>
                <a:cs typeface="Arial Unicode MS" pitchFamily="34" charset="-128"/>
              </a:rPr>
              <a:t>spécialités</a:t>
            </a:r>
            <a:r>
              <a:rPr lang="en-GB" sz="1600" kern="0" dirty="0">
                <a:solidFill>
                  <a:srgbClr val="000000"/>
                </a:solidFill>
                <a:ea typeface="Arial Unicode MS" pitchFamily="34" charset="-128"/>
                <a:cs typeface="Arial Unicode MS" pitchFamily="34" charset="-128"/>
              </a:rPr>
              <a:t> : </a:t>
            </a:r>
            <a:r>
              <a:rPr lang="en-GB" sz="1600" kern="0" dirty="0" err="1">
                <a:solidFill>
                  <a:srgbClr val="000000"/>
                </a:solidFill>
                <a:ea typeface="Arial Unicode MS" pitchFamily="34" charset="-128"/>
                <a:cs typeface="Arial Unicode MS" pitchFamily="34" charset="-128"/>
              </a:rPr>
              <a:t>anglais</a:t>
            </a:r>
            <a:r>
              <a:rPr lang="en-GB" sz="1600" kern="0" dirty="0">
                <a:solidFill>
                  <a:srgbClr val="000000"/>
                </a:solidFill>
                <a:ea typeface="Arial Unicode MS" pitchFamily="34" charset="-128"/>
                <a:cs typeface="Arial Unicode MS" pitchFamily="34" charset="-128"/>
              </a:rPr>
              <a:t>, </a:t>
            </a:r>
            <a:r>
              <a:rPr lang="en-GB" sz="1600" kern="0" dirty="0" err="1">
                <a:solidFill>
                  <a:srgbClr val="000000"/>
                </a:solidFill>
                <a:ea typeface="Arial Unicode MS" pitchFamily="34" charset="-128"/>
                <a:cs typeface="Arial Unicode MS" pitchFamily="34" charset="-128"/>
              </a:rPr>
              <a:t>allemand</a:t>
            </a:r>
            <a:r>
              <a:rPr lang="en-GB" sz="1600" kern="0" dirty="0">
                <a:solidFill>
                  <a:srgbClr val="000000"/>
                </a:solidFill>
                <a:ea typeface="Arial Unicode MS" pitchFamily="34" charset="-128"/>
                <a:cs typeface="Arial Unicode MS" pitchFamily="34" charset="-128"/>
              </a:rPr>
              <a:t>, </a:t>
            </a:r>
            <a:r>
              <a:rPr lang="en-GB" sz="1600" kern="0" dirty="0" err="1">
                <a:solidFill>
                  <a:srgbClr val="000000"/>
                </a:solidFill>
                <a:ea typeface="Arial Unicode MS" pitchFamily="34" charset="-128"/>
                <a:cs typeface="Arial Unicode MS" pitchFamily="34" charset="-128"/>
              </a:rPr>
              <a:t>espagnol</a:t>
            </a:r>
            <a:r>
              <a:rPr lang="en-GB" sz="1600" kern="0" dirty="0">
                <a:solidFill>
                  <a:srgbClr val="000000"/>
                </a:solidFill>
                <a:ea typeface="Arial Unicode MS" pitchFamily="34" charset="-128"/>
                <a:cs typeface="Arial Unicode MS" pitchFamily="34" charset="-128"/>
              </a:rPr>
              <a:t>, </a:t>
            </a:r>
            <a:r>
              <a:rPr lang="en-GB" sz="1600" kern="0" dirty="0" err="1">
                <a:solidFill>
                  <a:srgbClr val="000000"/>
                </a:solidFill>
                <a:ea typeface="Arial Unicode MS" pitchFamily="34" charset="-128"/>
                <a:cs typeface="Arial Unicode MS" pitchFamily="34" charset="-128"/>
              </a:rPr>
              <a:t>italien</a:t>
            </a:r>
            <a:endParaRPr lang="en-GB" sz="1600" kern="0" dirty="0">
              <a:solidFill>
                <a:srgbClr val="000000"/>
              </a:solidFill>
              <a:ea typeface="Arial Unicode MS" pitchFamily="34" charset="-128"/>
              <a:cs typeface="Arial Unicode MS" pitchFamily="34" charset="-128"/>
            </a:endParaRPr>
          </a:p>
          <a:p>
            <a:pPr marL="339725" indent="-336550" eaLnBrk="0" hangingPunct="0">
              <a:buSzPct val="100000"/>
              <a:tabLst>
                <a:tab pos="339725" algn="l"/>
                <a:tab pos="444500" algn="l"/>
                <a:tab pos="893763" algn="l"/>
                <a:tab pos="1343025" algn="l"/>
                <a:tab pos="1792288" algn="l"/>
                <a:tab pos="2241550" algn="l"/>
                <a:tab pos="2690813" algn="l"/>
                <a:tab pos="3140075" algn="l"/>
                <a:tab pos="3589338" algn="l"/>
                <a:tab pos="4038600" algn="l"/>
                <a:tab pos="4487863" algn="l"/>
                <a:tab pos="4937125" algn="l"/>
                <a:tab pos="5386388" algn="l"/>
                <a:tab pos="5835650" algn="l"/>
                <a:tab pos="6284913" algn="l"/>
                <a:tab pos="6734175" algn="l"/>
                <a:tab pos="7183438" algn="l"/>
                <a:tab pos="7632700" algn="l"/>
                <a:tab pos="8081963" algn="l"/>
                <a:tab pos="8531225" algn="l"/>
                <a:tab pos="8980488" algn="l"/>
              </a:tabLst>
              <a:defRPr/>
            </a:pPr>
            <a:endParaRPr lang="en-GB" sz="800" kern="0" dirty="0">
              <a:solidFill>
                <a:srgbClr val="000000"/>
              </a:solidFill>
              <a:ea typeface="Arial Unicode MS" pitchFamily="34" charset="-128"/>
              <a:cs typeface="Arial Unicode MS" pitchFamily="34" charset="-128"/>
            </a:endParaRPr>
          </a:p>
          <a:p>
            <a:pPr marL="339725" indent="-336550" eaLnBrk="0" hangingPunct="0">
              <a:buSzPct val="100000"/>
              <a:tabLst>
                <a:tab pos="339725" algn="l"/>
                <a:tab pos="444500" algn="l"/>
                <a:tab pos="893763" algn="l"/>
                <a:tab pos="1343025" algn="l"/>
                <a:tab pos="1792288" algn="l"/>
                <a:tab pos="2241550" algn="l"/>
                <a:tab pos="2690813" algn="l"/>
                <a:tab pos="3140075" algn="l"/>
                <a:tab pos="3589338" algn="l"/>
                <a:tab pos="4038600" algn="l"/>
                <a:tab pos="4487863" algn="l"/>
                <a:tab pos="4937125" algn="l"/>
                <a:tab pos="5386388" algn="l"/>
                <a:tab pos="5835650" algn="l"/>
                <a:tab pos="6284913" algn="l"/>
                <a:tab pos="6734175" algn="l"/>
                <a:tab pos="7183438" algn="l"/>
                <a:tab pos="7632700" algn="l"/>
                <a:tab pos="8081963" algn="l"/>
                <a:tab pos="8531225" algn="l"/>
                <a:tab pos="8980488" algn="l"/>
              </a:tabLst>
              <a:defRPr/>
            </a:pPr>
            <a:endParaRPr lang="en-GB" sz="800" kern="0" dirty="0">
              <a:solidFill>
                <a:srgbClr val="000000"/>
              </a:solidFill>
              <a:ea typeface="Arial Unicode MS" pitchFamily="34" charset="-128"/>
              <a:cs typeface="Arial Unicode MS" pitchFamily="34" charset="-128"/>
            </a:endParaRPr>
          </a:p>
          <a:p>
            <a:pPr marL="339725" indent="-336550" eaLnBrk="0" hangingPunct="0">
              <a:buClr>
                <a:srgbClr val="000000"/>
              </a:buClr>
              <a:buSzPct val="100000"/>
              <a:buFont typeface="Times New Roman" pitchFamily="18" charset="0"/>
              <a:buChar char="•"/>
              <a:tabLst>
                <a:tab pos="339725" algn="l"/>
                <a:tab pos="444500" algn="l"/>
                <a:tab pos="893763" algn="l"/>
                <a:tab pos="1343025" algn="l"/>
                <a:tab pos="1792288" algn="l"/>
                <a:tab pos="2241550" algn="l"/>
                <a:tab pos="2690813" algn="l"/>
                <a:tab pos="3140075" algn="l"/>
                <a:tab pos="3589338" algn="l"/>
                <a:tab pos="4038600" algn="l"/>
                <a:tab pos="4487863" algn="l"/>
                <a:tab pos="4937125" algn="l"/>
                <a:tab pos="5386388" algn="l"/>
                <a:tab pos="5835650" algn="l"/>
                <a:tab pos="6284913" algn="l"/>
                <a:tab pos="6734175" algn="l"/>
                <a:tab pos="7183438" algn="l"/>
                <a:tab pos="7632700" algn="l"/>
                <a:tab pos="8081963" algn="l"/>
                <a:tab pos="8531225" algn="l"/>
                <a:tab pos="8980488" algn="l"/>
              </a:tabLst>
              <a:defRPr/>
            </a:pPr>
            <a:r>
              <a:rPr lang="en-GB" kern="0" dirty="0">
                <a:solidFill>
                  <a:srgbClr val="000000"/>
                </a:solidFill>
                <a:ea typeface="Arial Unicode MS" pitchFamily="34" charset="-128"/>
                <a:cs typeface="Arial Unicode MS" pitchFamily="34" charset="-128"/>
              </a:rPr>
              <a:t>Sciences </a:t>
            </a:r>
            <a:r>
              <a:rPr lang="en-GB" kern="0" dirty="0" err="1">
                <a:solidFill>
                  <a:srgbClr val="000000"/>
                </a:solidFill>
                <a:ea typeface="Arial Unicode MS" pitchFamily="34" charset="-128"/>
                <a:cs typeface="Arial Unicode MS" pitchFamily="34" charset="-128"/>
              </a:rPr>
              <a:t>humaines</a:t>
            </a:r>
            <a:r>
              <a:rPr lang="en-GB" kern="0" dirty="0">
                <a:solidFill>
                  <a:srgbClr val="000000"/>
                </a:solidFill>
                <a:ea typeface="Arial Unicode MS" pitchFamily="34" charset="-128"/>
                <a:cs typeface="Arial Unicode MS" pitchFamily="34" charset="-128"/>
              </a:rPr>
              <a:t> et </a:t>
            </a:r>
            <a:r>
              <a:rPr lang="en-GB" kern="0" dirty="0" err="1">
                <a:solidFill>
                  <a:srgbClr val="000000"/>
                </a:solidFill>
                <a:ea typeface="Arial Unicode MS" pitchFamily="34" charset="-128"/>
                <a:cs typeface="Arial Unicode MS" pitchFamily="34" charset="-128"/>
              </a:rPr>
              <a:t>sociales</a:t>
            </a:r>
            <a:endParaRPr lang="en-GB" kern="0" dirty="0">
              <a:solidFill>
                <a:srgbClr val="000000"/>
              </a:solidFill>
              <a:ea typeface="Arial Unicode MS" pitchFamily="34" charset="-128"/>
              <a:cs typeface="Arial Unicode MS" pitchFamily="34" charset="-128"/>
            </a:endParaRPr>
          </a:p>
          <a:p>
            <a:pPr marL="339725" indent="-336550" eaLnBrk="0" hangingPunct="0">
              <a:buSzPct val="100000"/>
              <a:tabLst>
                <a:tab pos="339725" algn="l"/>
                <a:tab pos="444500" algn="l"/>
                <a:tab pos="893763" algn="l"/>
                <a:tab pos="1343025" algn="l"/>
                <a:tab pos="1792288" algn="l"/>
                <a:tab pos="2241550" algn="l"/>
                <a:tab pos="2690813" algn="l"/>
                <a:tab pos="3140075" algn="l"/>
                <a:tab pos="3589338" algn="l"/>
                <a:tab pos="4038600" algn="l"/>
                <a:tab pos="4487863" algn="l"/>
                <a:tab pos="4937125" algn="l"/>
                <a:tab pos="5386388" algn="l"/>
                <a:tab pos="5835650" algn="l"/>
                <a:tab pos="6284913" algn="l"/>
                <a:tab pos="6734175" algn="l"/>
                <a:tab pos="7183438" algn="l"/>
                <a:tab pos="7632700" algn="l"/>
                <a:tab pos="8081963" algn="l"/>
                <a:tab pos="8531225" algn="l"/>
                <a:tab pos="8980488" algn="l"/>
              </a:tabLst>
              <a:defRPr/>
            </a:pPr>
            <a:r>
              <a:rPr lang="en-GB" sz="1600" kern="0" dirty="0">
                <a:solidFill>
                  <a:srgbClr val="000000"/>
                </a:solidFill>
                <a:ea typeface="Arial Unicode MS" pitchFamily="34" charset="-128"/>
                <a:cs typeface="Arial Unicode MS" pitchFamily="34" charset="-128"/>
              </a:rPr>
              <a:t>    - </a:t>
            </a:r>
            <a:r>
              <a:rPr lang="en-GB" sz="1600" kern="0" dirty="0" err="1">
                <a:solidFill>
                  <a:srgbClr val="000000"/>
                </a:solidFill>
                <a:ea typeface="Arial Unicode MS" pitchFamily="34" charset="-128"/>
                <a:cs typeface="Arial Unicode MS" pitchFamily="34" charset="-128"/>
              </a:rPr>
              <a:t>Géographie</a:t>
            </a:r>
            <a:r>
              <a:rPr lang="en-GB" sz="1600" kern="0" dirty="0">
                <a:solidFill>
                  <a:srgbClr val="000000"/>
                </a:solidFill>
                <a:ea typeface="Arial Unicode MS" pitchFamily="34" charset="-128"/>
                <a:cs typeface="Arial Unicode MS" pitchFamily="34" charset="-128"/>
              </a:rPr>
              <a:t> </a:t>
            </a:r>
          </a:p>
          <a:p>
            <a:pPr marL="339725" indent="-336550" eaLnBrk="0" hangingPunct="0">
              <a:buSzPct val="100000"/>
              <a:tabLst>
                <a:tab pos="339725" algn="l"/>
                <a:tab pos="444500" algn="l"/>
                <a:tab pos="893763" algn="l"/>
                <a:tab pos="1343025" algn="l"/>
                <a:tab pos="1792288" algn="l"/>
                <a:tab pos="2241550" algn="l"/>
                <a:tab pos="2690813" algn="l"/>
                <a:tab pos="3140075" algn="l"/>
                <a:tab pos="3589338" algn="l"/>
                <a:tab pos="4038600" algn="l"/>
                <a:tab pos="4487863" algn="l"/>
                <a:tab pos="4937125" algn="l"/>
                <a:tab pos="5386388" algn="l"/>
                <a:tab pos="5835650" algn="l"/>
                <a:tab pos="6284913" algn="l"/>
                <a:tab pos="6734175" algn="l"/>
                <a:tab pos="7183438" algn="l"/>
                <a:tab pos="7632700" algn="l"/>
                <a:tab pos="8081963" algn="l"/>
                <a:tab pos="8531225" algn="l"/>
                <a:tab pos="8980488" algn="l"/>
              </a:tabLst>
              <a:defRPr/>
            </a:pPr>
            <a:r>
              <a:rPr lang="en-GB" sz="1600" kern="0" dirty="0">
                <a:solidFill>
                  <a:srgbClr val="000000"/>
                </a:solidFill>
                <a:ea typeface="Arial Unicode MS" pitchFamily="34" charset="-128"/>
                <a:cs typeface="Arial Unicode MS" pitchFamily="34" charset="-128"/>
              </a:rPr>
              <a:t>    - Histoire </a:t>
            </a:r>
          </a:p>
          <a:p>
            <a:pPr marL="339725" indent="-336550" eaLnBrk="0" hangingPunct="0">
              <a:buSzPct val="100000"/>
              <a:tabLst>
                <a:tab pos="339725" algn="l"/>
                <a:tab pos="444500" algn="l"/>
                <a:tab pos="893763" algn="l"/>
                <a:tab pos="1343025" algn="l"/>
                <a:tab pos="1792288" algn="l"/>
                <a:tab pos="2241550" algn="l"/>
                <a:tab pos="2690813" algn="l"/>
                <a:tab pos="3140075" algn="l"/>
                <a:tab pos="3589338" algn="l"/>
                <a:tab pos="4038600" algn="l"/>
                <a:tab pos="4487863" algn="l"/>
                <a:tab pos="4937125" algn="l"/>
                <a:tab pos="5386388" algn="l"/>
                <a:tab pos="5835650" algn="l"/>
                <a:tab pos="6284913" algn="l"/>
                <a:tab pos="6734175" algn="l"/>
                <a:tab pos="7183438" algn="l"/>
                <a:tab pos="7632700" algn="l"/>
                <a:tab pos="8081963" algn="l"/>
                <a:tab pos="8531225" algn="l"/>
                <a:tab pos="8980488" algn="l"/>
              </a:tabLst>
              <a:defRPr/>
            </a:pPr>
            <a:r>
              <a:rPr lang="en-GB" sz="1600" kern="0" dirty="0">
                <a:solidFill>
                  <a:srgbClr val="000000"/>
                </a:solidFill>
                <a:ea typeface="Arial Unicode MS" pitchFamily="34" charset="-128"/>
                <a:cs typeface="Arial Unicode MS" pitchFamily="34" charset="-128"/>
              </a:rPr>
              <a:t>    - Histoire de </a:t>
            </a:r>
            <a:r>
              <a:rPr lang="en-GB" sz="1600" kern="0" dirty="0" err="1">
                <a:solidFill>
                  <a:srgbClr val="000000"/>
                </a:solidFill>
                <a:ea typeface="Arial Unicode MS" pitchFamily="34" charset="-128"/>
                <a:cs typeface="Arial Unicode MS" pitchFamily="34" charset="-128"/>
              </a:rPr>
              <a:t>l'art</a:t>
            </a:r>
            <a:r>
              <a:rPr lang="en-GB" sz="1600" kern="0" dirty="0">
                <a:solidFill>
                  <a:srgbClr val="000000"/>
                </a:solidFill>
                <a:ea typeface="Arial Unicode MS" pitchFamily="34" charset="-128"/>
                <a:cs typeface="Arial Unicode MS" pitchFamily="34" charset="-128"/>
              </a:rPr>
              <a:t> et </a:t>
            </a:r>
            <a:r>
              <a:rPr lang="en-GB" sz="1600" kern="0" dirty="0" err="1">
                <a:solidFill>
                  <a:srgbClr val="000000"/>
                </a:solidFill>
                <a:ea typeface="Arial Unicode MS" pitchFamily="34" charset="-128"/>
                <a:cs typeface="Arial Unicode MS" pitchFamily="34" charset="-128"/>
              </a:rPr>
              <a:t>archéologie</a:t>
            </a:r>
            <a:r>
              <a:rPr lang="en-GB" sz="1600" kern="0" dirty="0">
                <a:solidFill>
                  <a:srgbClr val="000000"/>
                </a:solidFill>
                <a:ea typeface="Arial Unicode MS" pitchFamily="34" charset="-128"/>
                <a:cs typeface="Arial Unicode MS" pitchFamily="34" charset="-128"/>
              </a:rPr>
              <a:t> </a:t>
            </a:r>
          </a:p>
          <a:p>
            <a:pPr marL="339725" indent="-336550" eaLnBrk="0" hangingPunct="0">
              <a:buSzPct val="100000"/>
              <a:tabLst>
                <a:tab pos="339725" algn="l"/>
                <a:tab pos="444500" algn="l"/>
                <a:tab pos="893763" algn="l"/>
                <a:tab pos="1343025" algn="l"/>
                <a:tab pos="1792288" algn="l"/>
                <a:tab pos="2241550" algn="l"/>
                <a:tab pos="2690813" algn="l"/>
                <a:tab pos="3140075" algn="l"/>
                <a:tab pos="3589338" algn="l"/>
                <a:tab pos="4038600" algn="l"/>
                <a:tab pos="4487863" algn="l"/>
                <a:tab pos="4937125" algn="l"/>
                <a:tab pos="5386388" algn="l"/>
                <a:tab pos="5835650" algn="l"/>
                <a:tab pos="6284913" algn="l"/>
                <a:tab pos="6734175" algn="l"/>
                <a:tab pos="7183438" algn="l"/>
                <a:tab pos="7632700" algn="l"/>
                <a:tab pos="8081963" algn="l"/>
                <a:tab pos="8531225" algn="l"/>
                <a:tab pos="8980488" algn="l"/>
              </a:tabLst>
              <a:defRPr/>
            </a:pPr>
            <a:r>
              <a:rPr lang="en-GB" sz="1600" kern="0" dirty="0">
                <a:solidFill>
                  <a:srgbClr val="000000"/>
                </a:solidFill>
                <a:ea typeface="Arial Unicode MS" pitchFamily="34" charset="-128"/>
                <a:cs typeface="Arial Unicode MS" pitchFamily="34" charset="-128"/>
              </a:rPr>
              <a:t>    - </a:t>
            </a:r>
            <a:r>
              <a:rPr lang="en-GB" sz="1600" kern="0" dirty="0" err="1">
                <a:solidFill>
                  <a:srgbClr val="000000"/>
                </a:solidFill>
                <a:ea typeface="Arial Unicode MS" pitchFamily="34" charset="-128"/>
                <a:cs typeface="Arial Unicode MS" pitchFamily="34" charset="-128"/>
              </a:rPr>
              <a:t>Philosophie</a:t>
            </a:r>
            <a:r>
              <a:rPr lang="en-GB" sz="1600" kern="0" dirty="0">
                <a:solidFill>
                  <a:srgbClr val="000000"/>
                </a:solidFill>
                <a:ea typeface="Arial Unicode MS" pitchFamily="34" charset="-128"/>
                <a:cs typeface="Arial Unicode MS" pitchFamily="34" charset="-128"/>
              </a:rPr>
              <a:t> </a:t>
            </a:r>
          </a:p>
          <a:p>
            <a:pPr marL="339725" indent="-336550" eaLnBrk="0" hangingPunct="0">
              <a:buSzPct val="100000"/>
              <a:tabLst>
                <a:tab pos="339725" algn="l"/>
                <a:tab pos="444500" algn="l"/>
                <a:tab pos="893763" algn="l"/>
                <a:tab pos="1343025" algn="l"/>
                <a:tab pos="1792288" algn="l"/>
                <a:tab pos="2241550" algn="l"/>
                <a:tab pos="2690813" algn="l"/>
                <a:tab pos="3140075" algn="l"/>
                <a:tab pos="3589338" algn="l"/>
                <a:tab pos="4038600" algn="l"/>
                <a:tab pos="4487863" algn="l"/>
                <a:tab pos="4937125" algn="l"/>
                <a:tab pos="5386388" algn="l"/>
                <a:tab pos="5835650" algn="l"/>
                <a:tab pos="6284913" algn="l"/>
                <a:tab pos="6734175" algn="l"/>
                <a:tab pos="7183438" algn="l"/>
                <a:tab pos="7632700" algn="l"/>
                <a:tab pos="8081963" algn="l"/>
                <a:tab pos="8531225" algn="l"/>
                <a:tab pos="8980488" algn="l"/>
              </a:tabLst>
              <a:defRPr/>
            </a:pPr>
            <a:r>
              <a:rPr lang="en-GB" sz="1600" kern="0" dirty="0">
                <a:solidFill>
                  <a:srgbClr val="000000"/>
                </a:solidFill>
                <a:ea typeface="Arial Unicode MS" pitchFamily="34" charset="-128"/>
                <a:cs typeface="Arial Unicode MS" pitchFamily="34" charset="-128"/>
              </a:rPr>
              <a:t>    - </a:t>
            </a:r>
            <a:r>
              <a:rPr lang="en-GB" sz="1600" kern="0" dirty="0" err="1">
                <a:solidFill>
                  <a:srgbClr val="000000"/>
                </a:solidFill>
                <a:ea typeface="Arial Unicode MS" pitchFamily="34" charset="-128"/>
                <a:cs typeface="Arial Unicode MS" pitchFamily="34" charset="-128"/>
              </a:rPr>
              <a:t>Psychologie</a:t>
            </a:r>
            <a:r>
              <a:rPr lang="en-GB" sz="1600" kern="0" dirty="0">
                <a:solidFill>
                  <a:srgbClr val="000000"/>
                </a:solidFill>
                <a:ea typeface="Arial Unicode MS" pitchFamily="34" charset="-128"/>
                <a:cs typeface="Arial Unicode MS" pitchFamily="34" charset="-128"/>
              </a:rPr>
              <a:t> </a:t>
            </a:r>
          </a:p>
          <a:p>
            <a:pPr marL="339725" indent="-336550" eaLnBrk="0" hangingPunct="0">
              <a:buSzPct val="100000"/>
              <a:tabLst>
                <a:tab pos="339725" algn="l"/>
                <a:tab pos="444500" algn="l"/>
                <a:tab pos="893763" algn="l"/>
                <a:tab pos="1343025" algn="l"/>
                <a:tab pos="1792288" algn="l"/>
                <a:tab pos="2241550" algn="l"/>
                <a:tab pos="2690813" algn="l"/>
                <a:tab pos="3140075" algn="l"/>
                <a:tab pos="3589338" algn="l"/>
                <a:tab pos="4038600" algn="l"/>
                <a:tab pos="4487863" algn="l"/>
                <a:tab pos="4937125" algn="l"/>
                <a:tab pos="5386388" algn="l"/>
                <a:tab pos="5835650" algn="l"/>
                <a:tab pos="6284913" algn="l"/>
                <a:tab pos="6734175" algn="l"/>
                <a:tab pos="7183438" algn="l"/>
                <a:tab pos="7632700" algn="l"/>
                <a:tab pos="8081963" algn="l"/>
                <a:tab pos="8531225" algn="l"/>
                <a:tab pos="8980488" algn="l"/>
              </a:tabLst>
              <a:defRPr/>
            </a:pPr>
            <a:r>
              <a:rPr lang="en-GB" sz="1600" kern="0" dirty="0">
                <a:solidFill>
                  <a:srgbClr val="000000"/>
                </a:solidFill>
                <a:ea typeface="Arial Unicode MS" pitchFamily="34" charset="-128"/>
                <a:cs typeface="Arial Unicode MS" pitchFamily="34" charset="-128"/>
              </a:rPr>
              <a:t>    - </a:t>
            </a:r>
            <a:r>
              <a:rPr lang="en-GB" sz="1600" kern="0" dirty="0" err="1">
                <a:solidFill>
                  <a:srgbClr val="000000"/>
                </a:solidFill>
                <a:ea typeface="Arial Unicode MS" pitchFamily="34" charset="-128"/>
                <a:cs typeface="Arial Unicode MS" pitchFamily="34" charset="-128"/>
              </a:rPr>
              <a:t>Sociologie</a:t>
            </a:r>
            <a:r>
              <a:rPr lang="en-GB" sz="1600" kern="0" dirty="0">
                <a:solidFill>
                  <a:srgbClr val="000000"/>
                </a:solidFill>
                <a:ea typeface="Arial Unicode MS" pitchFamily="34" charset="-128"/>
                <a:cs typeface="Arial Unicode MS" pitchFamily="34" charset="-128"/>
              </a:rPr>
              <a:t> </a:t>
            </a:r>
          </a:p>
          <a:p>
            <a:pPr marL="339725" indent="-336550" eaLnBrk="0" hangingPunct="0">
              <a:buSzPct val="100000"/>
              <a:tabLst>
                <a:tab pos="339725" algn="l"/>
                <a:tab pos="444500" algn="l"/>
                <a:tab pos="893763" algn="l"/>
                <a:tab pos="1343025" algn="l"/>
                <a:tab pos="1792288" algn="l"/>
                <a:tab pos="2241550" algn="l"/>
                <a:tab pos="2690813" algn="l"/>
                <a:tab pos="3140075" algn="l"/>
                <a:tab pos="3589338" algn="l"/>
                <a:tab pos="4038600" algn="l"/>
                <a:tab pos="4487863" algn="l"/>
                <a:tab pos="4937125" algn="l"/>
                <a:tab pos="5386388" algn="l"/>
                <a:tab pos="5835650" algn="l"/>
                <a:tab pos="6284913" algn="l"/>
                <a:tab pos="6734175" algn="l"/>
                <a:tab pos="7183438" algn="l"/>
                <a:tab pos="7632700" algn="l"/>
                <a:tab pos="8081963" algn="l"/>
                <a:tab pos="8531225" algn="l"/>
                <a:tab pos="8980488" algn="l"/>
              </a:tabLst>
              <a:defRPr/>
            </a:pPr>
            <a:endParaRPr lang="en-GB" sz="1800" kern="0" dirty="0">
              <a:solidFill>
                <a:srgbClr val="000000"/>
              </a:solidFill>
              <a:ea typeface="Arial Unicode MS" pitchFamily="34" charset="-128"/>
              <a:cs typeface="Arial Unicode MS" pitchFamily="34" charset="-128"/>
            </a:endParaRPr>
          </a:p>
          <a:p>
            <a:pPr marL="339725" indent="-336550" eaLnBrk="0" hangingPunct="0">
              <a:buSzPct val="100000"/>
              <a:tabLst>
                <a:tab pos="339725" algn="l"/>
                <a:tab pos="444500" algn="l"/>
                <a:tab pos="893763" algn="l"/>
                <a:tab pos="1343025" algn="l"/>
                <a:tab pos="1792288" algn="l"/>
                <a:tab pos="2241550" algn="l"/>
                <a:tab pos="2690813" algn="l"/>
                <a:tab pos="3140075" algn="l"/>
                <a:tab pos="3589338" algn="l"/>
                <a:tab pos="4038600" algn="l"/>
                <a:tab pos="4487863" algn="l"/>
                <a:tab pos="4937125" algn="l"/>
                <a:tab pos="5386388" algn="l"/>
                <a:tab pos="5835650" algn="l"/>
                <a:tab pos="6284913" algn="l"/>
                <a:tab pos="6734175" algn="l"/>
                <a:tab pos="7183438" algn="l"/>
                <a:tab pos="7632700" algn="l"/>
                <a:tab pos="8081963" algn="l"/>
                <a:tab pos="8531225" algn="l"/>
                <a:tab pos="8980488" algn="l"/>
              </a:tabLst>
              <a:defRPr/>
            </a:pPr>
            <a:endParaRPr lang="en-GB" sz="1800" kern="0" dirty="0">
              <a:solidFill>
                <a:srgbClr val="000000"/>
              </a:solidFill>
              <a:ea typeface="Arial Unicode MS" pitchFamily="34" charset="-128"/>
              <a:cs typeface="Arial Unicode MS" pitchFamily="34" charset="-128"/>
            </a:endParaRPr>
          </a:p>
        </p:txBody>
      </p:sp>
      <p:sp>
        <p:nvSpPr>
          <p:cNvPr id="8196" name="Titre 4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fr-FR" sz="4000" b="1" dirty="0"/>
              <a:t>Les formations : licences, </a:t>
            </a:r>
            <a:r>
              <a:rPr lang="fr-FR" sz="4000" b="1" dirty="0" smtClean="0"/>
              <a:t>masters, doctorats</a:t>
            </a:r>
            <a:r>
              <a:rPr lang="fr-FR" dirty="0" smtClean="0"/>
              <a:t> </a:t>
            </a:r>
            <a:endParaRPr lang="fr-FR" dirty="0" smtClean="0"/>
          </a:p>
        </p:txBody>
      </p:sp>
      <p:sp>
        <p:nvSpPr>
          <p:cNvPr id="8197" name="Rectangle 3"/>
          <p:cNvSpPr>
            <a:spLocks noChangeArrowheads="1"/>
          </p:cNvSpPr>
          <p:nvPr/>
        </p:nvSpPr>
        <p:spPr bwMode="auto">
          <a:xfrm rot="-5400000">
            <a:off x="-1447800" y="4267200"/>
            <a:ext cx="3276600" cy="838200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0000" tIns="46800" rIns="90000" bIns="46800" anchor="ctr"/>
          <a:lstStyle/>
          <a:p>
            <a:pPr eaLnBrk="0" hangingPunct="0">
              <a:buSzPct val="10000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fr-FR" sz="3200" b="1">
                <a:solidFill>
                  <a:srgbClr val="000000"/>
                </a:solidFill>
                <a:latin typeface="Arial" pitchFamily="34" charset="0"/>
              </a:rPr>
              <a:t> </a:t>
            </a:r>
            <a:r>
              <a:rPr lang="fr-FR" sz="2000">
                <a:solidFill>
                  <a:srgbClr val="000000"/>
                </a:solidFill>
              </a:rPr>
              <a:t>les formations  SLHS</a:t>
            </a: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2794322"/>
          </a:xfrm>
        </p:spPr>
        <p:txBody>
          <a:bodyPr>
            <a:normAutofit/>
          </a:bodyPr>
          <a:lstStyle/>
          <a:p>
            <a:r>
              <a:rPr lang="fr-FR" sz="3200" b="1" dirty="0" smtClean="0"/>
              <a:t>Le </a:t>
            </a:r>
            <a:r>
              <a:rPr lang="fr-FR" sz="3200" b="1" dirty="0" smtClean="0">
                <a:solidFill>
                  <a:srgbClr val="C00000"/>
                </a:solidFill>
              </a:rPr>
              <a:t>Relai des Relations internationales SLHS </a:t>
            </a:r>
            <a:r>
              <a:rPr lang="fr-FR" sz="3200" b="1" dirty="0" smtClean="0"/>
              <a:t/>
            </a:r>
            <a:br>
              <a:rPr lang="fr-FR" sz="3200" b="1" dirty="0" smtClean="0"/>
            </a:br>
            <a:r>
              <a:rPr lang="fr-FR" sz="3200" b="1" dirty="0" smtClean="0"/>
              <a:t>est en charge de l’accueil et du suivi des étudiants internationaux qui étudient à l’UFR SLHS dans le cadre d’un programme d’échanges </a:t>
            </a:r>
            <a:br>
              <a:rPr lang="fr-FR" sz="3200" b="1" dirty="0" smtClean="0"/>
            </a:br>
            <a:r>
              <a:rPr lang="fr-FR" sz="3200" b="1" dirty="0" smtClean="0"/>
              <a:t>(Erasmus, ISEP, AIU ...) :</a:t>
            </a:r>
            <a:endParaRPr lang="fr-FR" sz="3200" b="1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467544" y="2996952"/>
            <a:ext cx="8229600" cy="3672408"/>
          </a:xfrm>
        </p:spPr>
        <p:txBody>
          <a:bodyPr>
            <a:normAutofit fontScale="92500" lnSpcReduction="10000"/>
          </a:bodyPr>
          <a:lstStyle/>
          <a:p>
            <a:r>
              <a:rPr lang="fr-FR" b="1" dirty="0" smtClean="0">
                <a:solidFill>
                  <a:srgbClr val="FF0000"/>
                </a:solidFill>
              </a:rPr>
              <a:t>Inscription administrative le </a:t>
            </a:r>
            <a:r>
              <a:rPr lang="fr-FR" b="1" dirty="0" smtClean="0">
                <a:solidFill>
                  <a:srgbClr val="FF0000"/>
                </a:solidFill>
              </a:rPr>
              <a:t>07 </a:t>
            </a:r>
            <a:r>
              <a:rPr lang="fr-FR" b="1" dirty="0" smtClean="0">
                <a:solidFill>
                  <a:srgbClr val="FF0000"/>
                </a:solidFill>
              </a:rPr>
              <a:t>septembre</a:t>
            </a:r>
          </a:p>
          <a:p>
            <a:r>
              <a:rPr lang="fr-FR" dirty="0" smtClean="0"/>
              <a:t>Inscription pédagogique (à partir de la 2</a:t>
            </a:r>
            <a:r>
              <a:rPr lang="fr-FR" baseline="30000" dirty="0" smtClean="0"/>
              <a:t>e</a:t>
            </a:r>
            <a:r>
              <a:rPr lang="fr-FR" dirty="0" smtClean="0"/>
              <a:t> semaine de cours – après la confirmation définitive de votre </a:t>
            </a:r>
            <a:r>
              <a:rPr lang="fr-FR" dirty="0" err="1" smtClean="0"/>
              <a:t>learning</a:t>
            </a:r>
            <a:r>
              <a:rPr lang="fr-FR" dirty="0" smtClean="0"/>
              <a:t> agreement (contrat d’études)</a:t>
            </a:r>
          </a:p>
          <a:p>
            <a:r>
              <a:rPr lang="fr-FR" dirty="0" smtClean="0"/>
              <a:t>Information et conseil concernant les cours, les examens etc...</a:t>
            </a:r>
          </a:p>
          <a:p>
            <a:r>
              <a:rPr lang="fr-FR" dirty="0" smtClean="0"/>
              <a:t>Edition et transmission des relevés de notes (</a:t>
            </a:r>
            <a:r>
              <a:rPr lang="fr-FR" dirty="0" err="1" smtClean="0"/>
              <a:t>transcripts</a:t>
            </a:r>
            <a:r>
              <a:rPr lang="fr-FR" dirty="0" smtClean="0"/>
              <a:t> of records) </a:t>
            </a:r>
          </a:p>
          <a:p>
            <a:pPr>
              <a:buNone/>
            </a:pPr>
            <a:endParaRPr lang="fr-FR" dirty="0" smtClean="0"/>
          </a:p>
          <a:p>
            <a:endParaRPr lang="fr-FR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fr-FR"/>
          </a:p>
        </p:txBody>
      </p:sp>
      <p:pic>
        <p:nvPicPr>
          <p:cNvPr id="5" name="Image 4" descr="Logo-Pôle-des-Relations-Internationales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5076056" y="4437112"/>
            <a:ext cx="2069966" cy="2069966"/>
          </a:xfrm>
          <a:prstGeom prst="rect">
            <a:avLst/>
          </a:prstGeom>
        </p:spPr>
      </p:pic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fr-FR" sz="1500" dirty="0"/>
              <a:t/>
            </a:r>
            <a:br>
              <a:rPr lang="fr-FR" sz="1500" dirty="0"/>
            </a:br>
            <a:r>
              <a:rPr lang="fr-FR" sz="1500" dirty="0" err="1" smtClean="0"/>
              <a:t>Relaides</a:t>
            </a:r>
            <a:r>
              <a:rPr lang="fr-FR" sz="1500" dirty="0" smtClean="0"/>
              <a:t> </a:t>
            </a:r>
            <a:r>
              <a:rPr lang="fr-FR" sz="1500" dirty="0"/>
              <a:t>relations </a:t>
            </a:r>
            <a:r>
              <a:rPr lang="fr-FR" sz="1500" dirty="0" smtClean="0"/>
              <a:t>internationales UFR SLHS</a:t>
            </a:r>
            <a:r>
              <a:rPr lang="fr-FR" sz="1500" dirty="0"/>
              <a:t/>
            </a:r>
            <a:br>
              <a:rPr lang="fr-FR" sz="1500" dirty="0"/>
            </a:br>
            <a:r>
              <a:rPr lang="fr-FR" sz="1500" dirty="0"/>
              <a:t>32 rue </a:t>
            </a:r>
            <a:r>
              <a:rPr lang="fr-FR" sz="1500" dirty="0" err="1"/>
              <a:t>Mégevand</a:t>
            </a:r>
            <a:r>
              <a:rPr lang="fr-FR" sz="1500" dirty="0"/>
              <a:t/>
            </a:r>
            <a:br>
              <a:rPr lang="fr-FR" sz="1500" dirty="0"/>
            </a:br>
            <a:r>
              <a:rPr lang="fr-FR" sz="1500" dirty="0"/>
              <a:t>25000 Besançon</a:t>
            </a:r>
            <a:br>
              <a:rPr lang="fr-FR" sz="1500" dirty="0"/>
            </a:br>
            <a:r>
              <a:rPr lang="fr-FR" sz="1500" dirty="0" smtClean="0"/>
              <a:t>France</a:t>
            </a:r>
          </a:p>
          <a:p>
            <a:r>
              <a:rPr lang="fr-FR" sz="1500" dirty="0" smtClean="0"/>
              <a:t>e-mail : slhs-relationsinternationales@univ-fcomte.fr</a:t>
            </a:r>
          </a:p>
          <a:p>
            <a:pPr>
              <a:buNone/>
            </a:pPr>
            <a:endParaRPr lang="fr-FR" sz="1500" dirty="0" smtClean="0"/>
          </a:p>
          <a:p>
            <a:endParaRPr lang="fr-FR" sz="1500" dirty="0"/>
          </a:p>
          <a:p>
            <a:pPr>
              <a:buFont typeface="Wingdings" panose="05000000000000000000" pitchFamily="2" charset="2"/>
              <a:buChar char="q"/>
            </a:pPr>
            <a:r>
              <a:rPr lang="fr-FR" sz="1500" b="1" dirty="0"/>
              <a:t>Orientation pédagogique : Gabriel </a:t>
            </a:r>
            <a:r>
              <a:rPr lang="fr-FR" sz="1500" b="1" dirty="0" err="1" smtClean="0"/>
              <a:t>Secondat</a:t>
            </a:r>
            <a:endParaRPr lang="fr-FR" sz="1500" b="1" dirty="0" smtClean="0"/>
          </a:p>
          <a:p>
            <a:pPr>
              <a:buFont typeface="Wingdings" panose="05000000000000000000" pitchFamily="2" charset="2"/>
              <a:buChar char="q"/>
            </a:pPr>
            <a:r>
              <a:rPr lang="fr-FR" sz="1500" b="1" dirty="0" smtClean="0"/>
              <a:t>Tutorat</a:t>
            </a:r>
            <a:endParaRPr lang="fr-FR" sz="1500" b="1" dirty="0"/>
          </a:p>
          <a:p>
            <a:r>
              <a:rPr lang="fr-FR" sz="1500" dirty="0"/>
              <a:t>Bâtiment C, Entrée C1, niveau 2</a:t>
            </a:r>
          </a:p>
          <a:p>
            <a:r>
              <a:rPr lang="fr-FR" sz="1500" dirty="0"/>
              <a:t>Horaires: du lundi au vendredi, </a:t>
            </a:r>
            <a:r>
              <a:rPr lang="fr-FR" sz="1500" dirty="0" smtClean="0"/>
              <a:t>10h-12h30, 14h-17h</a:t>
            </a:r>
            <a:endParaRPr lang="fr-FR" sz="1500" dirty="0"/>
          </a:p>
          <a:p>
            <a:r>
              <a:rPr lang="fr-FR" sz="1500" dirty="0"/>
              <a:t>Tél. : 03 81 66 53 98</a:t>
            </a:r>
          </a:p>
          <a:p>
            <a:r>
              <a:rPr lang="fr-FR" sz="1500" dirty="0"/>
              <a:t>e-mail : gabriel.secondat@univ-fcomte.fr</a:t>
            </a:r>
          </a:p>
          <a:p>
            <a:pPr marL="0" indent="0">
              <a:buNone/>
            </a:pPr>
            <a:r>
              <a:rPr lang="fr-FR" dirty="0"/>
              <a:t/>
            </a:r>
            <a:br>
              <a:rPr lang="fr-FR" dirty="0"/>
            </a:br>
            <a:endParaRPr lang="fr-FR" dirty="0"/>
          </a:p>
          <a:p>
            <a:endParaRPr lang="fr-FR" dirty="0"/>
          </a:p>
        </p:txBody>
      </p:sp>
      <p:pic>
        <p:nvPicPr>
          <p:cNvPr id="6" name="Image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76056" y="1170037"/>
            <a:ext cx="3267075" cy="3267075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fr-FR" sz="3600" b="1" dirty="0" smtClean="0"/>
              <a:t>Les incontournables </a:t>
            </a:r>
            <a:br>
              <a:rPr lang="fr-FR" sz="3600" b="1" dirty="0" smtClean="0"/>
            </a:br>
            <a:r>
              <a:rPr lang="fr-FR" sz="3600" b="1" dirty="0" smtClean="0"/>
              <a:t>de la Fac des Lettres</a:t>
            </a:r>
            <a:endParaRPr lang="fr-FR" sz="3600" b="1" dirty="0"/>
          </a:p>
        </p:txBody>
      </p:sp>
      <p:sp>
        <p:nvSpPr>
          <p:cNvPr id="5" name="Espace réservé du contenu 4"/>
          <p:cNvSpPr>
            <a:spLocks noGrp="1"/>
          </p:cNvSpPr>
          <p:nvPr>
            <p:ph idx="1"/>
          </p:nvPr>
        </p:nvSpPr>
        <p:spPr>
          <a:xfrm>
            <a:off x="457200" y="1600200"/>
            <a:ext cx="8686800" cy="5257800"/>
          </a:xfrm>
        </p:spPr>
        <p:txBody>
          <a:bodyPr>
            <a:normAutofit fontScale="92500" lnSpcReduction="10000"/>
          </a:bodyPr>
          <a:lstStyle/>
          <a:p>
            <a:r>
              <a:rPr lang="fr-FR" dirty="0" smtClean="0"/>
              <a:t>Pour vous : le Pôle des Relations internationales</a:t>
            </a:r>
          </a:p>
          <a:p>
            <a:r>
              <a:rPr lang="fr-FR" dirty="0" smtClean="0"/>
              <a:t>Les scolarités : Langues / Lettres / SHS (Arsenal)</a:t>
            </a:r>
          </a:p>
          <a:p>
            <a:r>
              <a:rPr lang="fr-FR" dirty="0" smtClean="0"/>
              <a:t>Le centre Polyglotte</a:t>
            </a:r>
          </a:p>
          <a:p>
            <a:r>
              <a:rPr lang="fr-FR" dirty="0" smtClean="0"/>
              <a:t>La BU</a:t>
            </a:r>
          </a:p>
          <a:p>
            <a:r>
              <a:rPr lang="fr-FR" dirty="0" smtClean="0"/>
              <a:t>Les boîtes à lettres des enseignants</a:t>
            </a:r>
          </a:p>
          <a:p>
            <a:r>
              <a:rPr lang="fr-FR" dirty="0" smtClean="0"/>
              <a:t>Les tuteurs des différentes licences</a:t>
            </a:r>
          </a:p>
          <a:p>
            <a:r>
              <a:rPr lang="fr-FR" dirty="0" smtClean="0"/>
              <a:t>Le calendrier de l’année universitaire</a:t>
            </a:r>
          </a:p>
          <a:p>
            <a:r>
              <a:rPr lang="fr-FR" dirty="0" smtClean="0"/>
              <a:t>L’emploi du temps</a:t>
            </a:r>
          </a:p>
          <a:p>
            <a:r>
              <a:rPr lang="fr-FR" dirty="0" smtClean="0"/>
              <a:t>ENT = Espace numérique de travail</a:t>
            </a:r>
          </a:p>
          <a:p>
            <a:r>
              <a:rPr lang="fr-FR" dirty="0" smtClean="0"/>
              <a:t>MOODLE = la plateforme des cours sur ENT</a:t>
            </a:r>
          </a:p>
          <a:p>
            <a:endParaRPr lang="fr-FR" dirty="0" smtClean="0"/>
          </a:p>
          <a:p>
            <a:endParaRPr lang="fr-FR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FR" sz="3600" b="1" dirty="0" smtClean="0"/>
              <a:t>Comment choisir ses cours ?</a:t>
            </a:r>
            <a:endParaRPr lang="fr-FR" sz="3600" b="1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5257800"/>
          </a:xfrm>
        </p:spPr>
        <p:txBody>
          <a:bodyPr>
            <a:normAutofit/>
          </a:bodyPr>
          <a:lstStyle/>
          <a:p>
            <a:r>
              <a:rPr lang="fr-FR" dirty="0" smtClean="0"/>
              <a:t>Il faut choisir dans la mesure du possible des UE complètes (=6 crédits </a:t>
            </a:r>
            <a:r>
              <a:rPr lang="fr-FR" dirty="0" smtClean="0"/>
              <a:t>ECTS, parfois )</a:t>
            </a:r>
            <a:endParaRPr lang="fr-FR" dirty="0" smtClean="0"/>
          </a:p>
          <a:p>
            <a:r>
              <a:rPr lang="fr-FR" dirty="0" smtClean="0">
                <a:solidFill>
                  <a:schemeClr val="bg1">
                    <a:lumMod val="50000"/>
                  </a:schemeClr>
                </a:solidFill>
              </a:rPr>
              <a:t>Exception : par exemple, les cours de traduction (thème et version 1,5 + 1,5 ECTS)</a:t>
            </a:r>
            <a:endParaRPr lang="fr-FR" dirty="0" smtClean="0"/>
          </a:p>
          <a:p>
            <a:r>
              <a:rPr lang="fr-FR" dirty="0" smtClean="0"/>
              <a:t>Une UE est composé de plusieurs éléments</a:t>
            </a:r>
          </a:p>
          <a:p>
            <a:r>
              <a:rPr lang="fr-FR" dirty="0" smtClean="0"/>
              <a:t>CM = Cours magistral – TD = Travaux dirigés</a:t>
            </a:r>
          </a:p>
          <a:p>
            <a:r>
              <a:rPr lang="fr-FR" dirty="0" smtClean="0"/>
              <a:t>Regardez </a:t>
            </a:r>
            <a:r>
              <a:rPr lang="fr-FR" dirty="0" smtClean="0"/>
              <a:t>l’Offre de formation et notre suggestion </a:t>
            </a:r>
            <a:r>
              <a:rPr lang="fr-FR" dirty="0" smtClean="0"/>
              <a:t>de </a:t>
            </a:r>
            <a:r>
              <a:rPr lang="fr-FR" dirty="0" smtClean="0"/>
              <a:t>cours, ainsi que les sites </a:t>
            </a:r>
            <a:r>
              <a:rPr lang="fr-FR" dirty="0" smtClean="0"/>
              <a:t>des départements</a:t>
            </a:r>
          </a:p>
          <a:p>
            <a:endParaRPr lang="fr-FR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FR" sz="3600" b="1" dirty="0" smtClean="0"/>
              <a:t>à faire</a:t>
            </a:r>
            <a:endParaRPr lang="fr-FR" sz="3600" b="1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457200" y="1268760"/>
            <a:ext cx="8229600" cy="5141168"/>
          </a:xfrm>
        </p:spPr>
        <p:txBody>
          <a:bodyPr>
            <a:normAutofit fontScale="85000" lnSpcReduction="20000"/>
          </a:bodyPr>
          <a:lstStyle/>
          <a:p>
            <a:pPr>
              <a:buFont typeface="Wingdings" pitchFamily="2" charset="2"/>
              <a:buChar char="ü"/>
            </a:pPr>
            <a:r>
              <a:rPr lang="fr-FR" dirty="0" smtClean="0"/>
              <a:t>Contacter votre coordinateur</a:t>
            </a:r>
          </a:p>
          <a:p>
            <a:pPr>
              <a:buFont typeface="Wingdings" pitchFamily="2" charset="2"/>
              <a:buChar char="ü"/>
            </a:pPr>
            <a:r>
              <a:rPr lang="fr-FR" dirty="0" smtClean="0"/>
              <a:t>remplir votre </a:t>
            </a:r>
            <a:r>
              <a:rPr lang="fr-FR" dirty="0" smtClean="0">
                <a:solidFill>
                  <a:srgbClr val="FF0000"/>
                </a:solidFill>
              </a:rPr>
              <a:t>dossier d’inscription administrative</a:t>
            </a:r>
          </a:p>
          <a:p>
            <a:pPr>
              <a:buFont typeface="Wingdings" pitchFamily="2" charset="2"/>
              <a:buChar char="ü"/>
            </a:pPr>
            <a:r>
              <a:rPr lang="fr-FR" dirty="0" smtClean="0"/>
              <a:t>Vous inscrire à Polyglotte  : contacter </a:t>
            </a:r>
            <a:r>
              <a:rPr lang="fr-FR" dirty="0" smtClean="0"/>
              <a:t>l’enseignant de français</a:t>
            </a:r>
            <a:endParaRPr lang="fr-FR" dirty="0" smtClean="0"/>
          </a:p>
          <a:p>
            <a:pPr>
              <a:buFont typeface="Wingdings" pitchFamily="2" charset="2"/>
              <a:buChar char="ü"/>
            </a:pPr>
            <a:r>
              <a:rPr lang="fr-FR" dirty="0" smtClean="0"/>
              <a:t>« Tester » autant de cours possible pendant la 1</a:t>
            </a:r>
            <a:r>
              <a:rPr lang="fr-FR" baseline="30000" dirty="0" smtClean="0"/>
              <a:t>ère</a:t>
            </a:r>
            <a:r>
              <a:rPr lang="fr-FR" dirty="0" smtClean="0"/>
              <a:t> semaine des cours</a:t>
            </a:r>
          </a:p>
          <a:p>
            <a:pPr>
              <a:buFont typeface="Wingdings" pitchFamily="2" charset="2"/>
              <a:buChar char="ü"/>
            </a:pPr>
            <a:r>
              <a:rPr lang="fr-FR" dirty="0" smtClean="0"/>
              <a:t>Prendre RV avec votre coordinateur pour établir votre </a:t>
            </a:r>
            <a:r>
              <a:rPr lang="fr-FR" dirty="0" smtClean="0">
                <a:solidFill>
                  <a:srgbClr val="FF0000"/>
                </a:solidFill>
              </a:rPr>
              <a:t>programme d’études </a:t>
            </a:r>
            <a:r>
              <a:rPr lang="fr-FR" dirty="0" smtClean="0">
                <a:sym typeface="Wingdings" pitchFamily="2" charset="2"/>
              </a:rPr>
              <a:t></a:t>
            </a:r>
          </a:p>
          <a:p>
            <a:pPr>
              <a:buFont typeface="Wingdings" pitchFamily="2" charset="2"/>
              <a:buChar char="ü"/>
            </a:pPr>
            <a:r>
              <a:rPr lang="fr-FR" dirty="0" smtClean="0">
                <a:sym typeface="Wingdings" pitchFamily="2" charset="2"/>
              </a:rPr>
              <a:t>Remplir et faire signer votre </a:t>
            </a:r>
            <a:r>
              <a:rPr lang="fr-FR" dirty="0" smtClean="0">
                <a:solidFill>
                  <a:srgbClr val="FF0000"/>
                </a:solidFill>
                <a:sym typeface="Wingdings" pitchFamily="2" charset="2"/>
              </a:rPr>
              <a:t>contrat pédagogique</a:t>
            </a:r>
          </a:p>
          <a:p>
            <a:pPr>
              <a:buFont typeface="Wingdings" pitchFamily="2" charset="2"/>
              <a:buChar char="ü"/>
            </a:pPr>
            <a:r>
              <a:rPr lang="fr-FR" dirty="0" smtClean="0">
                <a:sym typeface="Wingdings" pitchFamily="2" charset="2"/>
              </a:rPr>
              <a:t>Remettre le contrat </a:t>
            </a:r>
            <a:r>
              <a:rPr lang="fr-FR" dirty="0" smtClean="0">
                <a:sym typeface="Wingdings" pitchFamily="2" charset="2"/>
              </a:rPr>
              <a:t>pédagogique (jusqu’à la 4</a:t>
            </a:r>
            <a:r>
              <a:rPr lang="fr-FR" baseline="30000" dirty="0" smtClean="0">
                <a:sym typeface="Wingdings" pitchFamily="2" charset="2"/>
              </a:rPr>
              <a:t>e</a:t>
            </a:r>
            <a:r>
              <a:rPr lang="fr-FR" dirty="0" smtClean="0">
                <a:sym typeface="Wingdings" pitchFamily="2" charset="2"/>
              </a:rPr>
              <a:t> semaine de cours)</a:t>
            </a:r>
            <a:endParaRPr lang="fr-FR" dirty="0" smtClean="0">
              <a:sym typeface="Wingdings" pitchFamily="2" charset="2"/>
            </a:endParaRPr>
          </a:p>
          <a:p>
            <a:pPr>
              <a:buFont typeface="Wingdings" pitchFamily="2" charset="2"/>
              <a:buChar char="ü"/>
            </a:pPr>
            <a:r>
              <a:rPr lang="fr-FR" dirty="0" smtClean="0">
                <a:sym typeface="Wingdings" pitchFamily="2" charset="2"/>
              </a:rPr>
              <a:t>Finaliser et nous </a:t>
            </a:r>
            <a:r>
              <a:rPr lang="fr-FR" dirty="0" smtClean="0">
                <a:sym typeface="Wingdings" pitchFamily="2" charset="2"/>
              </a:rPr>
              <a:t>charger dans </a:t>
            </a:r>
            <a:r>
              <a:rPr lang="fr-FR" dirty="0" err="1" smtClean="0">
                <a:sym typeface="Wingdings" pitchFamily="2" charset="2"/>
              </a:rPr>
              <a:t>Mobility</a:t>
            </a:r>
            <a:r>
              <a:rPr lang="fr-FR" dirty="0" smtClean="0">
                <a:sym typeface="Wingdings" pitchFamily="2" charset="2"/>
              </a:rPr>
              <a:t> Online votre </a:t>
            </a:r>
            <a:r>
              <a:rPr lang="fr-FR" dirty="0" smtClean="0">
                <a:solidFill>
                  <a:srgbClr val="FF0000"/>
                </a:solidFill>
                <a:sym typeface="Wingdings" pitchFamily="2" charset="2"/>
              </a:rPr>
              <a:t>Learning Agreement </a:t>
            </a:r>
            <a:r>
              <a:rPr lang="fr-FR" dirty="0" smtClean="0">
                <a:sym typeface="Wingdings" pitchFamily="2" charset="2"/>
              </a:rPr>
              <a:t>signé par vos</a:t>
            </a:r>
            <a:r>
              <a:rPr lang="fr-FR" dirty="0" smtClean="0">
                <a:solidFill>
                  <a:srgbClr val="FF0000"/>
                </a:solidFill>
                <a:sym typeface="Wingdings" pitchFamily="2" charset="2"/>
              </a:rPr>
              <a:t> </a:t>
            </a:r>
            <a:r>
              <a:rPr lang="fr-FR" dirty="0" smtClean="0"/>
              <a:t>coordonnateurs</a:t>
            </a:r>
            <a:endParaRPr lang="fr-FR" dirty="0" smtClean="0">
              <a:sym typeface="Wingdings" pitchFamily="2" charset="2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z="3600" b="1" dirty="0" smtClean="0"/>
              <a:t>Attention !</a:t>
            </a:r>
            <a:endParaRPr lang="fr-FR" sz="3600" b="1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r>
              <a:rPr lang="fr-FR" dirty="0" smtClean="0"/>
              <a:t>Assiduité exigée ! En cas d’absence : apportez un justificatif médical à la scolarité</a:t>
            </a:r>
            <a:endParaRPr lang="fr-FR" dirty="0" smtClean="0"/>
          </a:p>
          <a:p>
            <a:r>
              <a:rPr lang="fr-FR" dirty="0">
                <a:sym typeface="Wingdings" pitchFamily="2" charset="2"/>
              </a:rPr>
              <a:t>Une fois que vous êtes décidé de suivre un cours : vous présenter au prof et lui demander les modalités d’examen</a:t>
            </a:r>
          </a:p>
          <a:p>
            <a:r>
              <a:rPr lang="fr-FR" dirty="0" smtClean="0"/>
              <a:t>Contrôle </a:t>
            </a:r>
            <a:r>
              <a:rPr lang="fr-FR" dirty="0"/>
              <a:t>continu et/ou épreuves d’examen </a:t>
            </a:r>
            <a:r>
              <a:rPr lang="fr-FR" dirty="0" smtClean="0"/>
              <a:t>finales </a:t>
            </a:r>
            <a:r>
              <a:rPr lang="fr-FR" dirty="0"/>
              <a:t>(les 12 semaines du semestre passent vite</a:t>
            </a:r>
            <a:r>
              <a:rPr lang="fr-FR" dirty="0" smtClean="0"/>
              <a:t>). </a:t>
            </a:r>
            <a:r>
              <a:rPr lang="fr-FR" dirty="0"/>
              <a:t>Il peut y avoir encore des examens après les vacances de Noël </a:t>
            </a:r>
          </a:p>
          <a:p>
            <a:r>
              <a:rPr lang="fr-FR" dirty="0" smtClean="0">
                <a:solidFill>
                  <a:srgbClr val="FF0000"/>
                </a:solidFill>
              </a:rPr>
              <a:t>Cas </a:t>
            </a:r>
            <a:r>
              <a:rPr lang="fr-FR" dirty="0">
                <a:solidFill>
                  <a:srgbClr val="FF0000"/>
                </a:solidFill>
              </a:rPr>
              <a:t>exceptionnels (procédure d’aménagement</a:t>
            </a:r>
            <a:r>
              <a:rPr lang="fr-FR" dirty="0" smtClean="0">
                <a:solidFill>
                  <a:srgbClr val="FF0000"/>
                </a:solidFill>
              </a:rPr>
              <a:t>) </a:t>
            </a:r>
            <a:r>
              <a:rPr lang="fr-FR" dirty="0" smtClean="0">
                <a:solidFill>
                  <a:srgbClr val="FF0000"/>
                </a:solidFill>
                <a:sym typeface="Wingdings" pitchFamily="2" charset="2"/>
              </a:rPr>
              <a:t>n’attendez </a:t>
            </a:r>
            <a:r>
              <a:rPr lang="fr-FR" dirty="0">
                <a:solidFill>
                  <a:srgbClr val="FF0000"/>
                </a:solidFill>
                <a:sym typeface="Wingdings" pitchFamily="2" charset="2"/>
              </a:rPr>
              <a:t>pas le </a:t>
            </a:r>
            <a:r>
              <a:rPr lang="fr-FR" dirty="0" smtClean="0">
                <a:solidFill>
                  <a:srgbClr val="FF0000"/>
                </a:solidFill>
                <a:sym typeface="Wingdings" pitchFamily="2" charset="2"/>
              </a:rPr>
              <a:t>dernier moment  pour rendre des travaux et signaler des difficultés</a:t>
            </a:r>
            <a:endParaRPr lang="fr-FR" dirty="0" smtClean="0"/>
          </a:p>
          <a:p>
            <a:r>
              <a:rPr lang="fr-FR" dirty="0" smtClean="0">
                <a:solidFill>
                  <a:srgbClr val="FF0000"/>
                </a:solidFill>
              </a:rPr>
              <a:t>Suivez </a:t>
            </a:r>
            <a:r>
              <a:rPr lang="fr-FR" dirty="0" smtClean="0">
                <a:solidFill>
                  <a:srgbClr val="FF0000"/>
                </a:solidFill>
              </a:rPr>
              <a:t>régulièrement les actualités de la </a:t>
            </a:r>
            <a:r>
              <a:rPr lang="fr-FR" dirty="0" smtClean="0">
                <a:solidFill>
                  <a:srgbClr val="FF0000"/>
                </a:solidFill>
              </a:rPr>
              <a:t>fac (ENT, adresse email universitaire)</a:t>
            </a:r>
          </a:p>
          <a:p>
            <a:r>
              <a:rPr lang="fr-FR" dirty="0" smtClean="0">
                <a:solidFill>
                  <a:srgbClr val="FF0000"/>
                </a:solidFill>
                <a:sym typeface="Wingdings" pitchFamily="2" charset="2"/>
              </a:rPr>
              <a:t>Contacter </a:t>
            </a:r>
            <a:r>
              <a:rPr lang="fr-FR" dirty="0">
                <a:solidFill>
                  <a:srgbClr val="FF0000"/>
                </a:solidFill>
                <a:sym typeface="Wingdings" pitchFamily="2" charset="2"/>
              </a:rPr>
              <a:t>votre coordonnateur ou le </a:t>
            </a:r>
            <a:r>
              <a:rPr lang="fr-FR" dirty="0" smtClean="0">
                <a:solidFill>
                  <a:srgbClr val="FF0000"/>
                </a:solidFill>
                <a:sym typeface="Wingdings" pitchFamily="2" charset="2"/>
              </a:rPr>
              <a:t>Relai RI </a:t>
            </a:r>
            <a:r>
              <a:rPr lang="fr-FR" dirty="0">
                <a:solidFill>
                  <a:srgbClr val="FF0000"/>
                </a:solidFill>
                <a:sym typeface="Wingdings" pitchFamily="2" charset="2"/>
              </a:rPr>
              <a:t>si vous avez besoin de </a:t>
            </a:r>
            <a:r>
              <a:rPr lang="fr-FR" dirty="0" smtClean="0">
                <a:solidFill>
                  <a:srgbClr val="FF0000"/>
                </a:solidFill>
                <a:sym typeface="Wingdings" pitchFamily="2" charset="2"/>
              </a:rPr>
              <a:t>renseignements </a:t>
            </a:r>
            <a:r>
              <a:rPr lang="fr-FR" dirty="0">
                <a:solidFill>
                  <a:srgbClr val="FF0000"/>
                </a:solidFill>
                <a:sym typeface="Wingdings" pitchFamily="2" charset="2"/>
              </a:rPr>
              <a:t>ou si vous avez le moindre </a:t>
            </a:r>
            <a:r>
              <a:rPr lang="fr-FR" dirty="0" smtClean="0">
                <a:solidFill>
                  <a:srgbClr val="FF0000"/>
                </a:solidFill>
                <a:sym typeface="Wingdings" pitchFamily="2" charset="2"/>
              </a:rPr>
              <a:t>doute</a:t>
            </a:r>
            <a:endParaRPr lang="fr-FR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 idx="4294967295"/>
          </p:nvPr>
        </p:nvSpPr>
        <p:spPr>
          <a:xfrm>
            <a:off x="539552" y="2420888"/>
            <a:ext cx="7772400" cy="1470025"/>
          </a:xfrm>
        </p:spPr>
        <p:txBody>
          <a:bodyPr>
            <a:normAutofit fontScale="90000"/>
          </a:bodyPr>
          <a:lstStyle/>
          <a:p>
            <a:r>
              <a:rPr lang="fr-FR" dirty="0" smtClean="0"/>
              <a:t/>
            </a:r>
            <a:br>
              <a:rPr lang="fr-FR" dirty="0" smtClean="0"/>
            </a:br>
            <a:r>
              <a:rPr lang="fr-FR" sz="6000" b="1" dirty="0" smtClean="0">
                <a:latin typeface="Curlz MT" pitchFamily="82" charset="0"/>
              </a:rPr>
              <a:t>Bon séjour !!!</a:t>
            </a:r>
            <a:endParaRPr lang="fr-FR" sz="6000" b="1" dirty="0">
              <a:latin typeface="Curlz MT" pitchFamily="82" charset="0"/>
            </a:endParaRPr>
          </a:p>
        </p:txBody>
      </p:sp>
      <p:pic>
        <p:nvPicPr>
          <p:cNvPr id="7" name="Image 6" descr="Logo-Pôle-des-Relations-Internationales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3131820" cy="313182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991</TotalTime>
  <Words>390</Words>
  <Application>Microsoft Office PowerPoint</Application>
  <PresentationFormat>Affichage à l'écran (4:3)</PresentationFormat>
  <Paragraphs>81</Paragraphs>
  <Slides>10</Slides>
  <Notes>1</Notes>
  <HiddenSlides>0</HiddenSlides>
  <MMClips>0</MMClips>
  <ScaleCrop>false</ScaleCrop>
  <HeadingPairs>
    <vt:vector size="6" baseType="variant">
      <vt:variant>
        <vt:lpstr>Polices utilisées</vt:lpstr>
      </vt:variant>
      <vt:variant>
        <vt:i4>7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10</vt:i4>
      </vt:variant>
    </vt:vector>
  </HeadingPairs>
  <TitlesOfParts>
    <vt:vector size="18" baseType="lpstr">
      <vt:lpstr>Arial Unicode MS</vt:lpstr>
      <vt:lpstr>Arial</vt:lpstr>
      <vt:lpstr>Calibri</vt:lpstr>
      <vt:lpstr>Curlz MT</vt:lpstr>
      <vt:lpstr>Lucida Sans Unicode</vt:lpstr>
      <vt:lpstr>Times New Roman</vt:lpstr>
      <vt:lpstr>Wingdings</vt:lpstr>
      <vt:lpstr>Thème Office</vt:lpstr>
      <vt:lpstr>Bienvenue</vt:lpstr>
      <vt:lpstr>UFR SLHS</vt:lpstr>
      <vt:lpstr>Les formations : licences, masters, doctorats </vt:lpstr>
      <vt:lpstr>Le Relai des Relations internationales SLHS  est en charge de l’accueil et du suivi des étudiants internationaux qui étudient à l’UFR SLHS dans le cadre d’un programme d’échanges  (Erasmus, ISEP, AIU ...) :</vt:lpstr>
      <vt:lpstr>Présentation PowerPoint</vt:lpstr>
      <vt:lpstr>Les incontournables  de la Fac des Lettres</vt:lpstr>
      <vt:lpstr>Comment choisir ses cours ?</vt:lpstr>
      <vt:lpstr>à faire</vt:lpstr>
      <vt:lpstr>Attention !</vt:lpstr>
      <vt:lpstr> Bon séjour !!!</vt:lpstr>
    </vt:vector>
  </TitlesOfParts>
  <Company>Hewlett-Packard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Bienvenue</dc:title>
  <dc:creator>gapa</dc:creator>
  <cp:lastModifiedBy>Gabriel SECONDAT</cp:lastModifiedBy>
  <cp:revision>74</cp:revision>
  <dcterms:created xsi:type="dcterms:W3CDTF">2014-09-03T08:37:34Z</dcterms:created>
  <dcterms:modified xsi:type="dcterms:W3CDTF">2018-07-02T13:26:37Z</dcterms:modified>
</cp:coreProperties>
</file>